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8"/>
  </p:notesMasterIdLst>
  <p:handoutMasterIdLst>
    <p:handoutMasterId r:id="rId59"/>
  </p:handoutMasterIdLst>
  <p:sldIdLst>
    <p:sldId id="327" r:id="rId2"/>
    <p:sldId id="331" r:id="rId3"/>
    <p:sldId id="330" r:id="rId4"/>
    <p:sldId id="332" r:id="rId5"/>
    <p:sldId id="298" r:id="rId6"/>
    <p:sldId id="262" r:id="rId7"/>
    <p:sldId id="263" r:id="rId8"/>
    <p:sldId id="299" r:id="rId9"/>
    <p:sldId id="302" r:id="rId10"/>
    <p:sldId id="264" r:id="rId11"/>
    <p:sldId id="333" r:id="rId12"/>
    <p:sldId id="266" r:id="rId13"/>
    <p:sldId id="276" r:id="rId14"/>
    <p:sldId id="265" r:id="rId15"/>
    <p:sldId id="334" r:id="rId16"/>
    <p:sldId id="303" r:id="rId17"/>
    <p:sldId id="335"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336" r:id="rId39"/>
    <p:sldId id="296" r:id="rId40"/>
    <p:sldId id="318" r:id="rId41"/>
    <p:sldId id="319" r:id="rId42"/>
    <p:sldId id="321" r:id="rId43"/>
    <p:sldId id="322" r:id="rId44"/>
    <p:sldId id="323" r:id="rId45"/>
    <p:sldId id="324" r:id="rId46"/>
    <p:sldId id="337" r:id="rId47"/>
    <p:sldId id="338" r:id="rId48"/>
    <p:sldId id="339" r:id="rId49"/>
    <p:sldId id="288" r:id="rId50"/>
    <p:sldId id="289" r:id="rId51"/>
    <p:sldId id="320" r:id="rId52"/>
    <p:sldId id="341" r:id="rId53"/>
    <p:sldId id="274" r:id="rId54"/>
    <p:sldId id="275" r:id="rId55"/>
    <p:sldId id="340"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8D4B3F-ACA4-4154-BE96-A243A60E9D23}" v="1386" dt="2023-11-21T21:17:11.811"/>
    <p1510:client id="{2C4FE849-648F-4136-8F28-285DD15003F3}" v="377" dt="2023-11-12T21:03:55.979"/>
    <p1510:client id="{4A961BB1-4E46-405D-B7DC-0E0562B46BAA}" v="528" dt="2023-11-22T21:06:40.032"/>
    <p1510:client id="{4B2CD844-2B96-4D84-AF15-B47D3A8E6361}" v="712" dt="2023-11-23T19:38:11.001"/>
    <p1510:client id="{52F16BF0-02B6-4D0D-B78A-EF57D6E1E555}" v="754" dt="2023-11-14T21:25:49.117"/>
    <p1510:client id="{6107D942-7596-41E5-82DD-108347D89A70}" v="410" dt="2023-11-15T20:15:36.933"/>
    <p1510:client id="{63F1741D-B7ED-43E0-8029-71A15101D450}" v="1509" dt="2023-11-20T22:15:34.997"/>
    <p1510:client id="{7BFE7AB5-079F-46BA-BA26-E5B2FC57805B}" v="213" dt="2023-11-15T21:08:43.095"/>
    <p1510:client id="{8D83BBFA-8339-4C63-864A-5B24C04DBE87}" v="79" dt="2023-11-09T19:53:46.066"/>
    <p1510:client id="{951B0BC8-846D-4F44-88D5-AE2910843F8D}" v="1571" dt="2023-11-24T11:51:31.233"/>
    <p1510:client id="{B8512E6E-5DF1-4415-861E-8FC51693176F}" v="167" dt="2023-11-16T21:35:55.070"/>
    <p1510:client id="{C03D8746-54F6-4CD9-B4C4-9FD50F924846}" v="374" dt="2023-11-14T19:01:32.250"/>
    <p1510:client id="{CA89C5FD-C438-4507-A249-D31EE6858AAC}" v="126" dt="2023-11-23T19:58:39.059"/>
    <p1510:client id="{EB71D00B-52F1-47E4-8744-5E62C0D49F9D}" v="848" dt="2023-11-12T20:02:39.273"/>
    <p1510:client id="{FA69DE5E-2F72-4218-AB36-D94047F0926C}" v="807" dt="2023-11-16T20:53:12.785"/>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Stijl, gemiddeld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varScale="1">
        <p:scale>
          <a:sx n="69" d="100"/>
          <a:sy n="69" d="100"/>
        </p:scale>
        <p:origin x="150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a7b58c230bee0336/Map.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Module Accuracy bar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nl-NL"/>
        </a:p>
      </c:txPr>
    </c:title>
    <c:autoTitleDeleted val="0"/>
    <c:plotArea>
      <c:layout/>
      <c:barChart>
        <c:barDir val="bar"/>
        <c:grouping val="clustered"/>
        <c:varyColors val="0"/>
        <c:ser>
          <c:idx val="0"/>
          <c:order val="0"/>
          <c:tx>
            <c:strRef>
              <c:f>[Map.xlsx]Blad1!$B$1</c:f>
              <c:strCache>
                <c:ptCount val="1"/>
                <c:pt idx="0">
                  <c:v>Train Accuracy</c:v>
                </c:pt>
              </c:strCache>
            </c:strRef>
          </c:tx>
          <c:spPr>
            <a:solidFill>
              <a:schemeClr val="accent1"/>
            </a:solidFill>
            <a:ln>
              <a:noFill/>
            </a:ln>
            <a:effectLst/>
          </c:spPr>
          <c:invertIfNegative val="0"/>
          <c:cat>
            <c:strRef>
              <c:f>[Map.xlsx]Blad1!$A$2:$A$5</c:f>
              <c:strCache>
                <c:ptCount val="4"/>
                <c:pt idx="0">
                  <c:v>Logistic Regression</c:v>
                </c:pt>
                <c:pt idx="1">
                  <c:v>SupportVectorMachine</c:v>
                </c:pt>
                <c:pt idx="2">
                  <c:v>Decision Tree</c:v>
                </c:pt>
                <c:pt idx="3">
                  <c:v>KNN</c:v>
                </c:pt>
              </c:strCache>
            </c:strRef>
          </c:cat>
          <c:val>
            <c:numRef>
              <c:f>[Map.xlsx]Blad1!$B$2:$B$5</c:f>
              <c:numCache>
                <c:formatCode>General</c:formatCode>
                <c:ptCount val="4"/>
                <c:pt idx="0">
                  <c:v>0.84642857142857097</c:v>
                </c:pt>
                <c:pt idx="1">
                  <c:v>0.84821428571428503</c:v>
                </c:pt>
                <c:pt idx="2">
                  <c:v>0.878571428571428</c:v>
                </c:pt>
                <c:pt idx="3">
                  <c:v>0.84821428571428503</c:v>
                </c:pt>
              </c:numCache>
            </c:numRef>
          </c:val>
          <c:extLst>
            <c:ext xmlns:c16="http://schemas.microsoft.com/office/drawing/2014/chart" uri="{C3380CC4-5D6E-409C-BE32-E72D297353CC}">
              <c16:uniqueId val="{00000000-4D3E-4CCC-9A68-CAE4FF54A118}"/>
            </c:ext>
          </c:extLst>
        </c:ser>
        <c:ser>
          <c:idx val="1"/>
          <c:order val="1"/>
          <c:tx>
            <c:strRef>
              <c:f>[Map.xlsx]Blad1!$C$1</c:f>
              <c:strCache>
                <c:ptCount val="1"/>
                <c:pt idx="0">
                  <c:v>Test Accuracy</c:v>
                </c:pt>
              </c:strCache>
            </c:strRef>
          </c:tx>
          <c:spPr>
            <a:solidFill>
              <a:schemeClr val="accent2"/>
            </a:solidFill>
            <a:ln>
              <a:noFill/>
            </a:ln>
            <a:effectLst/>
          </c:spPr>
          <c:invertIfNegative val="0"/>
          <c:cat>
            <c:strRef>
              <c:f>[Map.xlsx]Blad1!$A$2:$A$5</c:f>
              <c:strCache>
                <c:ptCount val="4"/>
                <c:pt idx="0">
                  <c:v>Logistic Regression</c:v>
                </c:pt>
                <c:pt idx="1">
                  <c:v>SupportVectorMachine</c:v>
                </c:pt>
                <c:pt idx="2">
                  <c:v>Decision Tree</c:v>
                </c:pt>
                <c:pt idx="3">
                  <c:v>KNN</c:v>
                </c:pt>
              </c:strCache>
            </c:strRef>
          </c:cat>
          <c:val>
            <c:numRef>
              <c:f>[Map.xlsx]Blad1!$C$2:$C$5</c:f>
              <c:numCache>
                <c:formatCode>General</c:formatCode>
                <c:ptCount val="4"/>
                <c:pt idx="0">
                  <c:v>0.83333333333333304</c:v>
                </c:pt>
                <c:pt idx="1">
                  <c:v>0.83333333333333304</c:v>
                </c:pt>
                <c:pt idx="2">
                  <c:v>0.83333333333333304</c:v>
                </c:pt>
                <c:pt idx="3">
                  <c:v>0.83333333333333304</c:v>
                </c:pt>
              </c:numCache>
            </c:numRef>
          </c:val>
          <c:extLst>
            <c:ext xmlns:c16="http://schemas.microsoft.com/office/drawing/2014/chart" uri="{C3380CC4-5D6E-409C-BE32-E72D297353CC}">
              <c16:uniqueId val="{00000001-4D3E-4CCC-9A68-CAE4FF54A118}"/>
            </c:ext>
          </c:extLst>
        </c:ser>
        <c:dLbls>
          <c:showLegendKey val="0"/>
          <c:showVal val="0"/>
          <c:showCatName val="0"/>
          <c:showSerName val="0"/>
          <c:showPercent val="0"/>
          <c:showBubbleSize val="0"/>
        </c:dLbls>
        <c:gapWidth val="182"/>
        <c:axId val="724367879"/>
        <c:axId val="1593274888"/>
      </c:barChart>
      <c:catAx>
        <c:axId val="72436787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model type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l-NL"/>
          </a:p>
        </c:txPr>
        <c:crossAx val="1593274888"/>
        <c:crosses val="autoZero"/>
        <c:auto val="1"/>
        <c:lblAlgn val="ctr"/>
        <c:lblOffset val="100"/>
        <c:noMultiLvlLbl val="0"/>
      </c:catAx>
      <c:valAx>
        <c:axId val="15932748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accuracy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l-NL"/>
          </a:p>
        </c:txPr>
        <c:crossAx val="7243678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l-NL"/>
        </a:p>
      </c:txPr>
    </c:legend>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11/24/2023</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3114288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Wvdplas@ppid.nl"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WimvanderPlas/DataScienceCourse/blob/main/labs-jupyter-spacex-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WimvanderPlas/DataScienceCours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imvanderPlas/DataScienceCourse/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WimvanderPlas/DataScienceCourse/blob/main/jupyter-labs-eda-sql-edx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WimvanderPlas/DataScienceCourse/blob/main/spacex_dash_app%20final.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WimvanderPlas/DataScienceCours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cf-courses-data.s3.us.cloud-object-storage.appdomain.cloud/IBM-DS0321EN-SkillsNetwork/datasets/dataset_part_2.csv"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WimvanderPlas/DataScienceCourse/blob/main/spacex_web_scraped.csv"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WimvanderPlas/DataScienceCourse/blob/main/dataset_part_3.csv" TargetMode="External"/><Relationship Id="rId5" Type="http://schemas.openxmlformats.org/officeDocument/2006/relationships/hyperlink" Target="https://github.com/WimvanderPlas/DataScienceCourse/blob/main/dataset_part_2.csv" TargetMode="External"/><Relationship Id="rId4" Type="http://schemas.openxmlformats.org/officeDocument/2006/relationships/hyperlink" Target="https://github.com/WimvanderPlas/DataScienceCourse/blob/main/dataset_part_1.csv"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WimvanderPlas/DataScienceCours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WimvanderPlas/DataScienceCourse/blob/main/jupyter-labs-webscraping(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5105882"/>
            <a:ext cx="2514600" cy="1200329"/>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Wim van der Plas</a:t>
            </a:r>
          </a:p>
          <a:p>
            <a:r>
              <a:rPr lang="en-US" dirty="0">
                <a:solidFill>
                  <a:schemeClr val="bg2"/>
                </a:solidFill>
                <a:latin typeface="Abadi"/>
                <a:ea typeface="SF Pro" pitchFamily="2" charset="0"/>
                <a:cs typeface="SF Pro" pitchFamily="2" charset="0"/>
                <a:hlinkClick r:id="rId3">
                  <a:extLst>
                    <a:ext uri="{A12FA001-AC4F-418D-AE19-62706E023703}">
                      <ahyp:hlinkClr xmlns:ahyp="http://schemas.microsoft.com/office/drawing/2018/hyperlinkcolor" val="tx"/>
                    </a:ext>
                  </a:extLst>
                </a:hlinkClick>
              </a:rPr>
              <a:t>wvdplas@ppid.nl</a:t>
            </a:r>
          </a:p>
          <a:p>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10 November 2023</a:t>
            </a:r>
          </a:p>
        </p:txBody>
      </p:sp>
      <p:pic>
        <p:nvPicPr>
          <p:cNvPr id="2" name="Picture 2" descr="IBM Skills Network Logo - Horizontal-noai copy.png"/>
          <p:cNvPicPr>
            <a:picLocks noChangeAspect="1"/>
          </p:cNvPicPr>
          <p:nvPr/>
        </p:nvPicPr>
        <p:blipFill>
          <a:blip r:embed="rId4"/>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770011" y="1327033"/>
            <a:ext cx="5222096" cy="3203633"/>
          </a:xfrm>
          <a:prstGeom prst="rect">
            <a:avLst/>
          </a:prstGeom>
        </p:spPr>
        <p:txBody>
          <a:bodyPr lIns="91440" tIns="45720" rIns="91440" bIns="45720" anchor="t"/>
          <a:lstStyle/>
          <a:p>
            <a:pPr marL="0" indent="0">
              <a:buNone/>
            </a:pPr>
            <a:r>
              <a:rPr lang="en-US" sz="2200" dirty="0">
                <a:solidFill>
                  <a:schemeClr val="accent3">
                    <a:lumMod val="25000"/>
                  </a:schemeClr>
                </a:solidFill>
                <a:latin typeface="Abadi"/>
              </a:rPr>
              <a:t>CSV data has been loaded in a data frame for analyzing:</a:t>
            </a:r>
          </a:p>
          <a:p>
            <a:pPr>
              <a:lnSpc>
                <a:spcPct val="100000"/>
              </a:lnSpc>
            </a:pPr>
            <a:r>
              <a:rPr lang="en-US" sz="2200" dirty="0">
                <a:solidFill>
                  <a:schemeClr val="accent3">
                    <a:lumMod val="25000"/>
                  </a:schemeClr>
                </a:solidFill>
                <a:latin typeface="Abadi"/>
              </a:rPr>
              <a:t>percentage missing values in columns</a:t>
            </a:r>
          </a:p>
          <a:p>
            <a:pPr>
              <a:lnSpc>
                <a:spcPct val="100000"/>
              </a:lnSpc>
            </a:pPr>
            <a:r>
              <a:rPr lang="en-US" sz="2200" dirty="0">
                <a:solidFill>
                  <a:schemeClr val="accent3">
                    <a:lumMod val="25000"/>
                  </a:schemeClr>
                </a:solidFill>
                <a:latin typeface="Abadi"/>
              </a:rPr>
              <a:t>number of launches per site</a:t>
            </a:r>
          </a:p>
          <a:p>
            <a:pPr>
              <a:lnSpc>
                <a:spcPct val="100000"/>
              </a:lnSpc>
            </a:pPr>
            <a:r>
              <a:rPr lang="en-US" sz="2200" dirty="0">
                <a:solidFill>
                  <a:schemeClr val="accent3">
                    <a:lumMod val="25000"/>
                  </a:schemeClr>
                </a:solidFill>
                <a:ea typeface="+mn-lt"/>
                <a:cs typeface="+mn-lt"/>
              </a:rPr>
              <a:t>the number and occurrence of each orbit type</a:t>
            </a:r>
            <a:endParaRPr lang="en-US" sz="2200" dirty="0">
              <a:solidFill>
                <a:schemeClr val="accent3">
                  <a:lumMod val="25000"/>
                </a:schemeClr>
              </a:solidFill>
              <a:latin typeface="Abadi"/>
            </a:endParaRPr>
          </a:p>
          <a:p>
            <a:pPr>
              <a:lnSpc>
                <a:spcPct val="100000"/>
              </a:lnSpc>
            </a:pPr>
            <a:r>
              <a:rPr lang="en-US" sz="2200" dirty="0">
                <a:solidFill>
                  <a:schemeClr val="accent3">
                    <a:lumMod val="25000"/>
                  </a:schemeClr>
                </a:solidFill>
                <a:ea typeface="+mn-lt"/>
                <a:cs typeface="+mn-lt"/>
              </a:rPr>
              <a:t>the number and occurrence of mission outcome per orbit type</a:t>
            </a:r>
          </a:p>
          <a:p>
            <a:pPr marL="0" indent="0">
              <a:buNone/>
            </a:pPr>
            <a:endParaRPr lang="en-US" sz="2200" dirty="0">
              <a:solidFill>
                <a:schemeClr val="accent3">
                  <a:lumMod val="25000"/>
                </a:schemeClr>
              </a:solidFill>
              <a:latin typeface="Calibri"/>
              <a:cs typeface="Calibri"/>
            </a:endParaRPr>
          </a:p>
          <a:p>
            <a:endParaRPr lang="en-US">
              <a:solidFill>
                <a:srgbClr val="000000"/>
              </a:solidFill>
              <a:latin typeface="Calibri"/>
              <a:cs typeface="Calibri"/>
            </a:endParaRPr>
          </a:p>
          <a:p>
            <a:endParaRPr lang="en-US">
              <a:solidFill>
                <a:srgbClr val="000000"/>
              </a:solidFill>
              <a:latin typeface="Calibri"/>
              <a:cs typeface="Calibri"/>
            </a:endParaRPr>
          </a:p>
          <a:p>
            <a:pPr marL="0" indent="0">
              <a:buNone/>
            </a:pPr>
            <a:endParaRPr lang="en-US">
              <a:solidFill>
                <a:srgbClr val="000000"/>
              </a:solidFill>
              <a:latin typeface="Calibri"/>
              <a:cs typeface="Calibri"/>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kstvak 2">
            <a:extLst>
              <a:ext uri="{FF2B5EF4-FFF2-40B4-BE49-F238E27FC236}">
                <a16:creationId xmlns:a16="http://schemas.microsoft.com/office/drawing/2014/main" id="{1A2A241A-1750-DFB7-B065-9F9268E61F26}"/>
              </a:ext>
            </a:extLst>
          </p:cNvPr>
          <p:cNvSpPr txBox="1"/>
          <p:nvPr/>
        </p:nvSpPr>
        <p:spPr>
          <a:xfrm>
            <a:off x="771406" y="5108222"/>
            <a:ext cx="9953037" cy="17748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400"/>
              </a:spcBef>
            </a:pPr>
            <a:r>
              <a:rPr lang="en-US" sz="2000" dirty="0">
                <a:solidFill>
                  <a:schemeClr val="accent3">
                    <a:lumMod val="25000"/>
                  </a:schemeClr>
                </a:solidFill>
                <a:latin typeface="Abadi"/>
              </a:rPr>
              <a:t>GitHub URL of the completed data wrangling notebook:</a:t>
            </a:r>
          </a:p>
          <a:p>
            <a:pPr>
              <a:spcBef>
                <a:spcPts val="1400"/>
              </a:spcBef>
            </a:pPr>
            <a:r>
              <a:rPr lang="en-US" sz="2200" dirty="0">
                <a:solidFill>
                  <a:schemeClr val="accent3">
                    <a:lumMod val="25000"/>
                  </a:schemeClr>
                </a:solidFill>
                <a:ea typeface="+mn-lt"/>
                <a:cs typeface="+mn-lt"/>
                <a:hlinkClick r:id="rId3"/>
              </a:rPr>
              <a:t>https://github.com/WimvanderPlas/DataScienceCourse/blob/main/labs-jupyter-spacex-Data_wrangling.ipynb</a:t>
            </a:r>
            <a:endParaRPr lang="en-US" dirty="0">
              <a:solidFill>
                <a:schemeClr val="accent3">
                  <a:lumMod val="25000"/>
                </a:schemeClr>
              </a:solidFill>
              <a:cs typeface="Calibri"/>
              <a:hlinkClick r:id="rId3"/>
            </a:endParaRPr>
          </a:p>
          <a:p>
            <a:pPr>
              <a:spcBef>
                <a:spcPts val="1400"/>
              </a:spcBef>
            </a:pPr>
            <a:endParaRPr lang="en-US" sz="2200" dirty="0">
              <a:solidFill>
                <a:schemeClr val="accent3">
                  <a:lumMod val="25000"/>
                </a:schemeClr>
              </a:solidFill>
              <a:ea typeface="Calibri"/>
              <a:cs typeface="Calibri"/>
            </a:endParaRPr>
          </a:p>
        </p:txBody>
      </p:sp>
      <p:sp>
        <p:nvSpPr>
          <p:cNvPr id="6" name="Content Placeholder 4">
            <a:extLst>
              <a:ext uri="{FF2B5EF4-FFF2-40B4-BE49-F238E27FC236}">
                <a16:creationId xmlns:a16="http://schemas.microsoft.com/office/drawing/2014/main" id="{2E0AA91E-D116-4818-ADC9-69B39DB05445}"/>
              </a:ext>
            </a:extLst>
          </p:cNvPr>
          <p:cNvSpPr txBox="1"/>
          <p:nvPr/>
        </p:nvSpPr>
        <p:spPr>
          <a:xfrm>
            <a:off x="5994929" y="1331325"/>
            <a:ext cx="5461000" cy="290865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
        <p:nvSpPr>
          <p:cNvPr id="9" name="Rechthoek: afgeronde hoeken 8">
            <a:extLst>
              <a:ext uri="{FF2B5EF4-FFF2-40B4-BE49-F238E27FC236}">
                <a16:creationId xmlns:a16="http://schemas.microsoft.com/office/drawing/2014/main" id="{830812DF-04B4-6D39-7CE9-9C12E804CF88}"/>
              </a:ext>
            </a:extLst>
          </p:cNvPr>
          <p:cNvSpPr/>
          <p:nvPr/>
        </p:nvSpPr>
        <p:spPr>
          <a:xfrm>
            <a:off x="6453481" y="1505185"/>
            <a:ext cx="1994370" cy="5362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CSV file</a:t>
            </a:r>
          </a:p>
        </p:txBody>
      </p:sp>
      <p:sp>
        <p:nvSpPr>
          <p:cNvPr id="11" name="Rechthoek: afgeronde hoeken 10">
            <a:extLst>
              <a:ext uri="{FF2B5EF4-FFF2-40B4-BE49-F238E27FC236}">
                <a16:creationId xmlns:a16="http://schemas.microsoft.com/office/drawing/2014/main" id="{06FC0D50-12CF-FFF8-DA42-0D6E1BC5CA7B}"/>
              </a:ext>
            </a:extLst>
          </p:cNvPr>
          <p:cNvSpPr/>
          <p:nvPr/>
        </p:nvSpPr>
        <p:spPr>
          <a:xfrm>
            <a:off x="6453481" y="2568222"/>
            <a:ext cx="1994370" cy="5362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err="1">
                <a:ea typeface="Calibri"/>
                <a:cs typeface="Calibri"/>
              </a:rPr>
              <a:t>Raw</a:t>
            </a:r>
            <a:r>
              <a:rPr lang="nl-NL" dirty="0">
                <a:ea typeface="Calibri"/>
                <a:cs typeface="Calibri"/>
              </a:rPr>
              <a:t> Dataframe</a:t>
            </a:r>
          </a:p>
        </p:txBody>
      </p:sp>
      <p:sp>
        <p:nvSpPr>
          <p:cNvPr id="13" name="Rechthoek: afgeronde hoeken 12">
            <a:extLst>
              <a:ext uri="{FF2B5EF4-FFF2-40B4-BE49-F238E27FC236}">
                <a16:creationId xmlns:a16="http://schemas.microsoft.com/office/drawing/2014/main" id="{63DEF74D-05EB-9C7A-76FF-403EAE86B748}"/>
              </a:ext>
            </a:extLst>
          </p:cNvPr>
          <p:cNvSpPr/>
          <p:nvPr/>
        </p:nvSpPr>
        <p:spPr>
          <a:xfrm>
            <a:off x="6500518" y="3593629"/>
            <a:ext cx="1994370" cy="5362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err="1">
                <a:ea typeface="Calibri"/>
                <a:cs typeface="Calibri"/>
              </a:rPr>
              <a:t>Refined</a:t>
            </a:r>
            <a:r>
              <a:rPr lang="nl-NL" dirty="0">
                <a:ea typeface="Calibri"/>
                <a:cs typeface="Calibri"/>
              </a:rPr>
              <a:t> Dataframe</a:t>
            </a:r>
          </a:p>
        </p:txBody>
      </p:sp>
      <p:sp>
        <p:nvSpPr>
          <p:cNvPr id="15" name="Tekstvak 14">
            <a:extLst>
              <a:ext uri="{FF2B5EF4-FFF2-40B4-BE49-F238E27FC236}">
                <a16:creationId xmlns:a16="http://schemas.microsoft.com/office/drawing/2014/main" id="{2C81B4C1-C978-DDFB-172C-3FB500F0F9BF}"/>
              </a:ext>
            </a:extLst>
          </p:cNvPr>
          <p:cNvSpPr txBox="1"/>
          <p:nvPr/>
        </p:nvSpPr>
        <p:spPr>
          <a:xfrm>
            <a:off x="6669852" y="2079038"/>
            <a:ext cx="15522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dirty="0" err="1">
                <a:cs typeface="Calibri"/>
              </a:rPr>
              <a:t>pd.read_csv</a:t>
            </a:r>
            <a:r>
              <a:rPr lang="nl-NL" dirty="0">
                <a:cs typeface="Calibri"/>
              </a:rPr>
              <a:t>()</a:t>
            </a:r>
          </a:p>
        </p:txBody>
      </p:sp>
      <p:cxnSp>
        <p:nvCxnSpPr>
          <p:cNvPr id="17" name="Rechte verbindingslijn met pijl 16">
            <a:extLst>
              <a:ext uri="{FF2B5EF4-FFF2-40B4-BE49-F238E27FC236}">
                <a16:creationId xmlns:a16="http://schemas.microsoft.com/office/drawing/2014/main" id="{9555F220-9D8F-594F-D2B6-354B32A3FA8F}"/>
              </a:ext>
            </a:extLst>
          </p:cNvPr>
          <p:cNvCxnSpPr/>
          <p:nvPr/>
        </p:nvCxnSpPr>
        <p:spPr>
          <a:xfrm flipH="1">
            <a:off x="7412801" y="1959328"/>
            <a:ext cx="26341" cy="603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kstvak 18">
            <a:extLst>
              <a:ext uri="{FF2B5EF4-FFF2-40B4-BE49-F238E27FC236}">
                <a16:creationId xmlns:a16="http://schemas.microsoft.com/office/drawing/2014/main" id="{D687B156-C9C7-735A-6056-1F053DD81833}"/>
              </a:ext>
            </a:extLst>
          </p:cNvPr>
          <p:cNvSpPr txBox="1"/>
          <p:nvPr/>
        </p:nvSpPr>
        <p:spPr>
          <a:xfrm>
            <a:off x="6500518" y="3179705"/>
            <a:ext cx="266229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dirty="0" err="1">
                <a:cs typeface="Calibri"/>
              </a:rPr>
              <a:t>added</a:t>
            </a:r>
            <a:r>
              <a:rPr lang="nl-NL" dirty="0">
                <a:cs typeface="Calibri"/>
              </a:rPr>
              <a:t> column [Class] </a:t>
            </a:r>
          </a:p>
          <a:p>
            <a:endParaRPr lang="nl-NL" sz="1200" dirty="0">
              <a:latin typeface="Consolas"/>
              <a:cs typeface="Calibri"/>
            </a:endParaRPr>
          </a:p>
        </p:txBody>
      </p:sp>
      <p:cxnSp>
        <p:nvCxnSpPr>
          <p:cNvPr id="25" name="Rechte verbindingslijn met pijl 24">
            <a:extLst>
              <a:ext uri="{FF2B5EF4-FFF2-40B4-BE49-F238E27FC236}">
                <a16:creationId xmlns:a16="http://schemas.microsoft.com/office/drawing/2014/main" id="{8CD62AE9-EA7D-9253-35C0-6483C122DB4E}"/>
              </a:ext>
            </a:extLst>
          </p:cNvPr>
          <p:cNvCxnSpPr>
            <a:cxnSpLocks/>
          </p:cNvCxnSpPr>
          <p:nvPr/>
        </p:nvCxnSpPr>
        <p:spPr>
          <a:xfrm>
            <a:off x="7410920" y="2834217"/>
            <a:ext cx="39509" cy="698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kstvak 29">
            <a:extLst>
              <a:ext uri="{FF2B5EF4-FFF2-40B4-BE49-F238E27FC236}">
                <a16:creationId xmlns:a16="http://schemas.microsoft.com/office/drawing/2014/main" id="{3B385014-8DFE-A9F3-1659-CEB9FD92C186}"/>
              </a:ext>
            </a:extLst>
          </p:cNvPr>
          <p:cNvSpPr txBox="1"/>
          <p:nvPr/>
        </p:nvSpPr>
        <p:spPr>
          <a:xfrm>
            <a:off x="771406" y="4524962"/>
            <a:ext cx="10639777" cy="6740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200" dirty="0">
                <a:solidFill>
                  <a:schemeClr val="accent3">
                    <a:lumMod val="25000"/>
                  </a:schemeClr>
                </a:solidFill>
                <a:cs typeface="Calibri"/>
              </a:rPr>
              <a:t>Finally I added a column Class to the data frame which represents the landing outcome</a:t>
            </a:r>
          </a:p>
          <a:p>
            <a:pPr algn="l"/>
            <a:endParaRPr lang="nl-NL" dirty="0">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0" y="1458736"/>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In this chapter, several charts have been plotted to explore relationships between characteristics of a launch and the landing outcome. These relationships will help in predicting whether a launch will be successful or not.</a:t>
            </a:r>
          </a:p>
          <a:p>
            <a:pPr marL="0" indent="0">
              <a:lnSpc>
                <a:spcPct val="100000"/>
              </a:lnSpc>
              <a:spcBef>
                <a:spcPts val="1400"/>
              </a:spcBef>
              <a:buNone/>
            </a:pPr>
            <a:r>
              <a:rPr lang="en-US" sz="2200" dirty="0">
                <a:solidFill>
                  <a:schemeClr val="accent3">
                    <a:lumMod val="25000"/>
                  </a:schemeClr>
                </a:solidFill>
                <a:latin typeface="Abadi"/>
              </a:rPr>
              <a:t>Charts plotted:</a:t>
            </a:r>
            <a:endParaRPr lang="nl-NL" dirty="0">
              <a:solidFill>
                <a:schemeClr val="accent3">
                  <a:lumMod val="25000"/>
                </a:schemeClr>
              </a:solidFill>
              <a:latin typeface="Calibri"/>
              <a:cs typeface="Calibri"/>
            </a:endParaRPr>
          </a:p>
          <a:p>
            <a:pPr marL="285750" indent="-285750">
              <a:lnSpc>
                <a:spcPct val="100000"/>
              </a:lnSpc>
              <a:spcBef>
                <a:spcPts val="1400"/>
              </a:spcBef>
            </a:pP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PayloadMass</a:t>
            </a:r>
            <a:endParaRPr lang="en-US" sz="2200" dirty="0">
              <a:solidFill>
                <a:schemeClr val="accent3">
                  <a:lumMod val="25000"/>
                </a:schemeClr>
              </a:solidFill>
              <a:latin typeface="Abadi"/>
            </a:endParaRPr>
          </a:p>
          <a:p>
            <a:pPr>
              <a:lnSpc>
                <a:spcPct val="100000"/>
              </a:lnSpc>
              <a:spcBef>
                <a:spcPts val="1400"/>
              </a:spcBef>
            </a:pP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LaunchSite</a:t>
            </a:r>
            <a:endParaRPr lang="en-US" sz="2200" dirty="0">
              <a:solidFill>
                <a:schemeClr val="accent3">
                  <a:lumMod val="25000"/>
                </a:schemeClr>
              </a:solidFill>
              <a:latin typeface="Abadi"/>
            </a:endParaRPr>
          </a:p>
          <a:p>
            <a:pPr>
              <a:lnSpc>
                <a:spcPct val="100000"/>
              </a:lnSpc>
              <a:spcBef>
                <a:spcPts val="1400"/>
              </a:spcBef>
            </a:pP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LaunchSite</a:t>
            </a:r>
          </a:p>
          <a:p>
            <a:pPr>
              <a:lnSpc>
                <a:spcPct val="100000"/>
              </a:lnSpc>
              <a:spcBef>
                <a:spcPts val="1400"/>
              </a:spcBef>
            </a:pPr>
            <a:r>
              <a:rPr lang="en-US" sz="2200" dirty="0">
                <a:solidFill>
                  <a:schemeClr val="accent3">
                    <a:lumMod val="25000"/>
                  </a:schemeClr>
                </a:solidFill>
                <a:latin typeface="Abadi"/>
              </a:rPr>
              <a:t>Success rate of each Orbit type</a:t>
            </a:r>
          </a:p>
          <a:p>
            <a:pPr>
              <a:lnSpc>
                <a:spcPct val="100000"/>
              </a:lnSpc>
              <a:spcBef>
                <a:spcPts val="1400"/>
              </a:spcBef>
            </a:pP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Orbit type</a:t>
            </a:r>
          </a:p>
          <a:p>
            <a:pPr>
              <a:lnSpc>
                <a:spcPct val="100000"/>
              </a:lnSpc>
              <a:spcBef>
                <a:spcPts val="1400"/>
              </a:spcBef>
            </a:pPr>
            <a:endParaRPr lang="en-US" dirty="0">
              <a:solidFill>
                <a:srgbClr val="000000"/>
              </a:solidFill>
              <a:latin typeface="Calibri"/>
              <a:cs typeface="Calibri"/>
            </a:endParaRPr>
          </a:p>
          <a:p>
            <a:pPr marL="285750" indent="-285750">
              <a:lnSpc>
                <a:spcPct val="100000"/>
              </a:lnSpc>
              <a:spcBef>
                <a:spcPts val="1400"/>
              </a:spcBef>
            </a:pPr>
            <a:endParaRPr lang="en-US" sz="2200" dirty="0">
              <a:solidFill>
                <a:srgbClr val="292929"/>
              </a:solidFill>
              <a:latin typeface="Consolas"/>
              <a:cs typeface="Calibri"/>
            </a:endParaRPr>
          </a:p>
          <a:p>
            <a:pPr marL="285750" indent="-285750">
              <a:lnSpc>
                <a:spcPct val="100000"/>
              </a:lnSpc>
              <a:spcBef>
                <a:spcPts val="1400"/>
              </a:spcBef>
            </a:pPr>
            <a:endParaRPr lang="en-US" sz="2200" dirty="0">
              <a:solidFill>
                <a:srgbClr val="292929"/>
              </a:solidFill>
              <a:latin typeface="Consolas"/>
              <a:cs typeface="Calibri"/>
            </a:endParaRPr>
          </a:p>
          <a:p>
            <a:pPr marL="285750" indent="-285750">
              <a:lnSpc>
                <a:spcPct val="100000"/>
              </a:lnSpc>
              <a:spcBef>
                <a:spcPts val="1400"/>
              </a:spcBef>
            </a:pPr>
            <a:endParaRPr lang="en-US" sz="2200" dirty="0">
              <a:solidFill>
                <a:srgbClr val="292929"/>
              </a:solidFill>
              <a:latin typeface="Consolas"/>
              <a:cs typeface="Calibri"/>
            </a:endParaRPr>
          </a:p>
          <a:p>
            <a:pPr marL="285750" indent="-285750">
              <a:lnSpc>
                <a:spcPct val="100000"/>
              </a:lnSpc>
              <a:spcBef>
                <a:spcPts val="1400"/>
              </a:spcBef>
            </a:pPr>
            <a:endParaRPr lang="en-US" sz="2200" dirty="0">
              <a:solidFill>
                <a:srgbClr val="292929"/>
              </a:solidFill>
              <a:latin typeface="Consolas"/>
              <a:cs typeface="Calibri"/>
            </a:endParaRPr>
          </a:p>
          <a:p>
            <a:pPr marL="0" indent="0">
              <a:lnSpc>
                <a:spcPct val="100000"/>
              </a:lnSpc>
              <a:spcBef>
                <a:spcPts val="1400"/>
              </a:spcBef>
              <a:buNone/>
            </a:pPr>
            <a:endParaRPr lang="en-US" sz="2200" dirty="0">
              <a:solidFill>
                <a:srgbClr val="292929"/>
              </a:solidFill>
              <a:latin typeface="Abadi" panose="020B0604020104020204" pitchFamily="34" charset="0"/>
              <a:cs typeface="Calibri"/>
            </a:endParaRPr>
          </a:p>
          <a:p>
            <a:pPr>
              <a:lnSpc>
                <a:spcPct val="100000"/>
              </a:lnSpc>
              <a:spcBef>
                <a:spcPts val="1400"/>
              </a:spcBef>
            </a:pPr>
            <a:endParaRPr lang="en-US" sz="2200" dirty="0">
              <a:solidFill>
                <a:srgbClr val="292929"/>
              </a:solidFill>
              <a:latin typeface="Abadi" panose="020B0604020104020204" pitchFamily="34" charset="0"/>
              <a:cs typeface="Calibri"/>
            </a:endParaRPr>
          </a:p>
          <a:p>
            <a:endParaRPr lang="en-US">
              <a:cs typeface="Calibr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(1)</a:t>
            </a:r>
            <a:endParaRPr lang="nl-NL" dirty="0"/>
          </a:p>
        </p:txBody>
      </p:sp>
    </p:spTree>
    <p:extLst>
      <p:ext uri="{BB962C8B-B14F-4D97-AF65-F5344CB8AC3E}">
        <p14:creationId xmlns:p14="http://schemas.microsoft.com/office/powerpoint/2010/main" val="3873279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920528" y="1458736"/>
            <a:ext cx="9595071" cy="3062524"/>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Charts plotted (continued):</a:t>
            </a:r>
            <a:endParaRPr lang="nl-NL" dirty="0">
              <a:solidFill>
                <a:schemeClr val="accent3">
                  <a:lumMod val="25000"/>
                </a:schemeClr>
              </a:solidFill>
              <a:latin typeface="Calibri"/>
              <a:cs typeface="Calibri"/>
            </a:endParaRPr>
          </a:p>
          <a:p>
            <a:pPr>
              <a:lnSpc>
                <a:spcPct val="100000"/>
              </a:lnSpc>
              <a:spcBef>
                <a:spcPts val="1400"/>
              </a:spcBef>
            </a:pPr>
            <a:r>
              <a:rPr lang="en-US" sz="2200" err="1">
                <a:solidFill>
                  <a:schemeClr val="accent3">
                    <a:lumMod val="25000"/>
                  </a:schemeClr>
                </a:solidFill>
                <a:latin typeface="Abadi"/>
              </a:rPr>
              <a:t>PayloadMass</a:t>
            </a:r>
            <a:r>
              <a:rPr lang="en-US" sz="2200" dirty="0">
                <a:solidFill>
                  <a:schemeClr val="accent3">
                    <a:lumMod val="25000"/>
                  </a:schemeClr>
                </a:solidFill>
                <a:latin typeface="Abadi"/>
              </a:rPr>
              <a:t> vs. Orbit type</a:t>
            </a:r>
          </a:p>
          <a:p>
            <a:pPr>
              <a:lnSpc>
                <a:spcPct val="100000"/>
              </a:lnSpc>
              <a:spcBef>
                <a:spcPts val="1400"/>
              </a:spcBef>
            </a:pPr>
            <a:r>
              <a:rPr lang="en-US" sz="2200" dirty="0">
                <a:solidFill>
                  <a:schemeClr val="accent3">
                    <a:lumMod val="25000"/>
                  </a:schemeClr>
                </a:solidFill>
                <a:latin typeface="Abadi"/>
              </a:rPr>
              <a:t>Launch success yearly trend</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And as last steps, in preparation of setting up a predictive analysis model, features have been selected that affect the success rate and </a:t>
            </a:r>
            <a:r>
              <a:rPr lang="en-US" sz="2200" dirty="0" err="1">
                <a:solidFill>
                  <a:schemeClr val="accent3">
                    <a:lumMod val="25000"/>
                  </a:schemeClr>
                </a:solidFill>
                <a:latin typeface="Abadi"/>
              </a:rPr>
              <a:t>OneHotEncoding</a:t>
            </a:r>
            <a:r>
              <a:rPr lang="en-US" sz="2200" dirty="0">
                <a:solidFill>
                  <a:schemeClr val="accent3">
                    <a:lumMod val="25000"/>
                  </a:schemeClr>
                </a:solidFill>
                <a:latin typeface="Abadi"/>
              </a:rPr>
              <a:t> has been applied to them.</a:t>
            </a:r>
            <a:endParaRPr lang="en-US">
              <a:solidFill>
                <a:schemeClr val="accent3">
                  <a:lumMod val="25000"/>
                </a:schemeClr>
              </a:solidFill>
            </a:endParaRPr>
          </a:p>
          <a:p>
            <a:pPr marL="285750" indent="-285750">
              <a:lnSpc>
                <a:spcPct val="100000"/>
              </a:lnSpc>
              <a:spcBef>
                <a:spcPts val="1400"/>
              </a:spcBef>
            </a:pPr>
            <a:endParaRPr lang="en-US" sz="2200" dirty="0">
              <a:solidFill>
                <a:schemeClr val="accent3">
                  <a:lumMod val="25000"/>
                </a:schemeClr>
              </a:solidFill>
              <a:latin typeface="Consolas"/>
              <a:cs typeface="Calibri"/>
            </a:endParaRPr>
          </a:p>
          <a:p>
            <a:pPr marL="285750" indent="-285750">
              <a:lnSpc>
                <a:spcPct val="100000"/>
              </a:lnSpc>
              <a:spcBef>
                <a:spcPts val="1400"/>
              </a:spcBef>
            </a:pPr>
            <a:endParaRPr lang="en-US" sz="2200" dirty="0">
              <a:solidFill>
                <a:srgbClr val="292929"/>
              </a:solidFill>
              <a:latin typeface="Consolas"/>
              <a:cs typeface="Calibri"/>
            </a:endParaRPr>
          </a:p>
          <a:p>
            <a:pPr marL="285750" indent="-285750">
              <a:lnSpc>
                <a:spcPct val="100000"/>
              </a:lnSpc>
              <a:spcBef>
                <a:spcPts val="1400"/>
              </a:spcBef>
            </a:pPr>
            <a:endParaRPr lang="en-US" sz="2200" dirty="0">
              <a:solidFill>
                <a:srgbClr val="292929"/>
              </a:solidFill>
              <a:latin typeface="Consolas"/>
              <a:cs typeface="Calibri"/>
            </a:endParaRPr>
          </a:p>
          <a:p>
            <a:pPr marL="285750" indent="-285750">
              <a:lnSpc>
                <a:spcPct val="100000"/>
              </a:lnSpc>
              <a:spcBef>
                <a:spcPts val="1400"/>
              </a:spcBef>
            </a:pPr>
            <a:endParaRPr lang="en-US" sz="2200" dirty="0">
              <a:solidFill>
                <a:srgbClr val="292929"/>
              </a:solidFill>
              <a:latin typeface="Consolas"/>
              <a:cs typeface="Calibri"/>
            </a:endParaRPr>
          </a:p>
          <a:p>
            <a:pPr marL="0" indent="0">
              <a:lnSpc>
                <a:spcPct val="100000"/>
              </a:lnSpc>
              <a:spcBef>
                <a:spcPts val="1400"/>
              </a:spcBef>
              <a:buNone/>
            </a:pPr>
            <a:endParaRPr lang="en-US" sz="2200" dirty="0">
              <a:solidFill>
                <a:srgbClr val="292929"/>
              </a:solidFill>
              <a:latin typeface="Abadi" panose="020B0604020104020204" pitchFamily="34" charset="0"/>
              <a:cs typeface="Calibri"/>
            </a:endParaRPr>
          </a:p>
          <a:p>
            <a:pPr>
              <a:lnSpc>
                <a:spcPct val="100000"/>
              </a:lnSpc>
              <a:spcBef>
                <a:spcPts val="1400"/>
              </a:spcBef>
            </a:pPr>
            <a:endParaRPr lang="en-US" sz="2200" dirty="0">
              <a:solidFill>
                <a:srgbClr val="292929"/>
              </a:solidFill>
              <a:latin typeface="Abadi" panose="020B0604020104020204" pitchFamily="34" charset="0"/>
              <a:cs typeface="Calibri"/>
            </a:endParaRPr>
          </a:p>
          <a:p>
            <a:endParaRPr lang="en-US">
              <a:cs typeface="Calibr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(2)</a:t>
            </a:r>
          </a:p>
        </p:txBody>
      </p:sp>
      <p:sp>
        <p:nvSpPr>
          <p:cNvPr id="6" name="Tekstvak 5">
            <a:extLst>
              <a:ext uri="{FF2B5EF4-FFF2-40B4-BE49-F238E27FC236}">
                <a16:creationId xmlns:a16="http://schemas.microsoft.com/office/drawing/2014/main" id="{C984C1C9-750E-B253-6429-5CCF55A051CE}"/>
              </a:ext>
            </a:extLst>
          </p:cNvPr>
          <p:cNvSpPr txBox="1"/>
          <p:nvPr/>
        </p:nvSpPr>
        <p:spPr>
          <a:xfrm>
            <a:off x="921925" y="5080000"/>
            <a:ext cx="9953037" cy="17748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400"/>
              </a:spcBef>
            </a:pPr>
            <a:r>
              <a:rPr lang="en-US" sz="2000" dirty="0">
                <a:solidFill>
                  <a:schemeClr val="accent3">
                    <a:lumMod val="25000"/>
                  </a:schemeClr>
                </a:solidFill>
                <a:latin typeface="Abadi"/>
              </a:rPr>
              <a:t>GitHub URL of the completed EDA with data visualization notebook:</a:t>
            </a:r>
          </a:p>
          <a:p>
            <a:pPr>
              <a:spcBef>
                <a:spcPts val="1400"/>
              </a:spcBef>
            </a:pPr>
            <a:r>
              <a:rPr lang="en-US" sz="2200" dirty="0">
                <a:solidFill>
                  <a:schemeClr val="accent3">
                    <a:lumMod val="25000"/>
                  </a:schemeClr>
                </a:solidFill>
                <a:ea typeface="+mn-lt"/>
                <a:cs typeface="+mn-lt"/>
                <a:hlinkClick r:id="rId3"/>
              </a:rPr>
              <a:t>https://github.com/WimvanderPlas/DataScienceCourse/blob/main/jupyter-labs-eda-dataviz.ipynb</a:t>
            </a:r>
            <a:endParaRPr lang="en-US">
              <a:solidFill>
                <a:schemeClr val="accent3">
                  <a:lumMod val="25000"/>
                </a:schemeClr>
              </a:solidFill>
              <a:hlinkClick r:id="rId3"/>
            </a:endParaRPr>
          </a:p>
          <a:p>
            <a:pPr>
              <a:spcBef>
                <a:spcPts val="1400"/>
              </a:spcBef>
            </a:pPr>
            <a:endParaRPr lang="en-US" sz="2200" dirty="0">
              <a:solidFill>
                <a:schemeClr val="accent3">
                  <a:lumMod val="25000"/>
                </a:schemeClr>
              </a:solidFill>
              <a:ea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772348" y="1320017"/>
            <a:ext cx="10374489" cy="362696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In this part three tasks have been executed:</a:t>
            </a:r>
            <a:endParaRPr lang="nl-NL" dirty="0">
              <a:solidFill>
                <a:schemeClr val="accent3">
                  <a:lumMod val="25000"/>
                </a:schemeClr>
              </a:solidFill>
              <a:latin typeface="Calibri"/>
              <a:cs typeface="Calibri"/>
            </a:endParaRPr>
          </a:p>
          <a:p>
            <a:pPr marL="457200" indent="-457200">
              <a:lnSpc>
                <a:spcPct val="100000"/>
              </a:lnSpc>
              <a:spcBef>
                <a:spcPts val="1400"/>
              </a:spcBef>
              <a:buAutoNum type="arabicPeriod"/>
            </a:pPr>
            <a:r>
              <a:rPr lang="en-US" sz="2200" dirty="0">
                <a:solidFill>
                  <a:schemeClr val="accent3">
                    <a:lumMod val="25000"/>
                  </a:schemeClr>
                </a:solidFill>
                <a:latin typeface="Abadi"/>
              </a:rPr>
              <a:t>Create a Folium map with circles and markers for each launch site. This to visualize where the launch sites are located on the continent</a:t>
            </a:r>
          </a:p>
          <a:p>
            <a:pPr marL="457200" indent="-457200">
              <a:lnSpc>
                <a:spcPct val="100000"/>
              </a:lnSpc>
              <a:spcBef>
                <a:spcPts val="1400"/>
              </a:spcBef>
              <a:buAutoNum type="arabicPeriod"/>
            </a:pPr>
            <a:r>
              <a:rPr lang="en-US" sz="2200" dirty="0">
                <a:solidFill>
                  <a:schemeClr val="accent3">
                    <a:lumMod val="25000"/>
                  </a:schemeClr>
                </a:solidFill>
                <a:latin typeface="Abadi"/>
              </a:rPr>
              <a:t>Mark the success/failed launches for each site. The added markers and green/red </a:t>
            </a:r>
            <a:r>
              <a:rPr lang="en-US" sz="2200" err="1">
                <a:solidFill>
                  <a:schemeClr val="accent3">
                    <a:lumMod val="25000"/>
                  </a:schemeClr>
                </a:solidFill>
                <a:latin typeface="Abadi"/>
              </a:rPr>
              <a:t>colour</a:t>
            </a:r>
            <a:r>
              <a:rPr lang="en-US" sz="2200" dirty="0">
                <a:solidFill>
                  <a:schemeClr val="accent3">
                    <a:lumMod val="25000"/>
                  </a:schemeClr>
                </a:solidFill>
                <a:latin typeface="Abadi"/>
              </a:rPr>
              <a:t> give insight on the success rate per location</a:t>
            </a:r>
          </a:p>
          <a:p>
            <a:pPr marL="457200" indent="-457200">
              <a:lnSpc>
                <a:spcPct val="100000"/>
              </a:lnSpc>
              <a:spcBef>
                <a:spcPts val="1400"/>
              </a:spcBef>
              <a:buAutoNum type="arabicPeriod"/>
            </a:pPr>
            <a:r>
              <a:rPr lang="en-US" sz="2200" dirty="0">
                <a:solidFill>
                  <a:schemeClr val="accent3">
                    <a:lumMod val="25000"/>
                  </a:schemeClr>
                </a:solidFill>
                <a:latin typeface="Abadi"/>
              </a:rPr>
              <a:t>Calculate the distances between a launch site and its proximities. For site VAFB SLC-4E lines have been added to coast line and nearest highway, railway and city, including a marker showing the distance in km. The added info gives information on considerations where to build a launch site.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cs typeface="Calibri"/>
            </a:endParaRPr>
          </a:p>
          <a:p>
            <a:endParaRPr lang="en-US">
              <a:solidFill>
                <a:srgbClr val="000000"/>
              </a:solidFill>
              <a:latin typeface="Calibri"/>
              <a:cs typeface="Calibri"/>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kstvak 5">
            <a:extLst>
              <a:ext uri="{FF2B5EF4-FFF2-40B4-BE49-F238E27FC236}">
                <a16:creationId xmlns:a16="http://schemas.microsoft.com/office/drawing/2014/main" id="{63CEA70F-FCDF-A245-B13B-3C15D4BA3CBC}"/>
              </a:ext>
            </a:extLst>
          </p:cNvPr>
          <p:cNvSpPr txBox="1"/>
          <p:nvPr/>
        </p:nvSpPr>
        <p:spPr>
          <a:xfrm>
            <a:off x="771406" y="4854222"/>
            <a:ext cx="9953037" cy="17748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400"/>
              </a:spcBef>
            </a:pPr>
            <a:r>
              <a:rPr lang="en-US" sz="2000" dirty="0">
                <a:solidFill>
                  <a:schemeClr val="accent3">
                    <a:lumMod val="25000"/>
                  </a:schemeClr>
                </a:solidFill>
                <a:latin typeface="Abadi"/>
              </a:rPr>
              <a:t>GitHub URL of the completed interactive map with Folium notebook:</a:t>
            </a:r>
          </a:p>
          <a:p>
            <a:pPr>
              <a:spcBef>
                <a:spcPts val="1400"/>
              </a:spcBef>
            </a:pPr>
            <a:r>
              <a:rPr lang="en-US" sz="2200" dirty="0">
                <a:solidFill>
                  <a:schemeClr val="accent3">
                    <a:lumMod val="25000"/>
                  </a:schemeClr>
                </a:solidFill>
                <a:ea typeface="+mn-lt"/>
                <a:cs typeface="+mn-lt"/>
                <a:hlinkClick r:id="rId3"/>
              </a:rPr>
              <a:t>https://github.com/WimvanderPlas/DataScienceCourse/blob/main/lab_jupyter_launch_site_location.jupyterlite.ipynb</a:t>
            </a:r>
            <a:endParaRPr lang="en-US">
              <a:solidFill>
                <a:schemeClr val="accent3">
                  <a:lumMod val="25000"/>
                </a:schemeClr>
              </a:solidFill>
              <a:ea typeface="+mn-lt"/>
              <a:cs typeface="+mn-lt"/>
              <a:hlinkClick r:id="rId3"/>
            </a:endParaRPr>
          </a:p>
          <a:p>
            <a:pPr>
              <a:spcBef>
                <a:spcPts val="1400"/>
              </a:spcBef>
            </a:pPr>
            <a:endParaRPr lang="en-US" sz="2200" dirty="0">
              <a:solidFill>
                <a:schemeClr val="accent3">
                  <a:lumMod val="25000"/>
                </a:schemeClr>
              </a:solidFill>
              <a:ea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770010" y="1355019"/>
            <a:ext cx="9745589" cy="5150967"/>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Queries performed in this chapter:</a:t>
            </a:r>
          </a:p>
          <a:p>
            <a:pPr>
              <a:lnSpc>
                <a:spcPct val="100000"/>
              </a:lnSpc>
              <a:spcBef>
                <a:spcPts val="1400"/>
              </a:spcBef>
            </a:pPr>
            <a:r>
              <a:rPr lang="en-US" sz="1800" dirty="0"/>
              <a:t>Display the names of the unique launch sites in the space mission</a:t>
            </a:r>
            <a:endParaRPr lang="en-US" sz="1800" dirty="0">
              <a:solidFill>
                <a:schemeClr val="accent3">
                  <a:lumMod val="25000"/>
                </a:schemeClr>
              </a:solidFill>
              <a:latin typeface="Abadi"/>
            </a:endParaRPr>
          </a:p>
          <a:p>
            <a:pPr marL="457200" lvl="1" indent="0">
              <a:lnSpc>
                <a:spcPct val="100000"/>
              </a:lnSpc>
              <a:spcBef>
                <a:spcPts val="1400"/>
              </a:spcBef>
              <a:buNone/>
            </a:pPr>
            <a:r>
              <a:rPr lang="en-US" sz="1400" dirty="0">
                <a:latin typeface="Consolas"/>
                <a:cs typeface="Calibri"/>
              </a:rPr>
              <a:t>SELECT DISTINCT </a:t>
            </a:r>
            <a:r>
              <a:rPr lang="en-US" sz="1400" dirty="0" err="1">
                <a:latin typeface="Consolas"/>
                <a:cs typeface="Calibri"/>
              </a:rPr>
              <a:t>Launch_site</a:t>
            </a:r>
            <a:r>
              <a:rPr lang="en-US" sz="1400" dirty="0">
                <a:latin typeface="Consolas"/>
                <a:cs typeface="Calibri"/>
              </a:rPr>
              <a:t> FROM SPACEXTABLE</a:t>
            </a:r>
            <a:endParaRPr lang="en-US" dirty="0"/>
          </a:p>
          <a:p>
            <a:pPr>
              <a:lnSpc>
                <a:spcPct val="100000"/>
              </a:lnSpc>
            </a:pPr>
            <a:r>
              <a:rPr lang="en-US" sz="1800" dirty="0"/>
              <a:t>Display 5 records where launch sites begin with the string 'KSC'</a:t>
            </a:r>
          </a:p>
          <a:p>
            <a:pPr marL="457200" lvl="1" indent="0">
              <a:lnSpc>
                <a:spcPct val="100000"/>
              </a:lnSpc>
              <a:buNone/>
            </a:pPr>
            <a:r>
              <a:rPr lang="en-US" sz="1400" dirty="0">
                <a:latin typeface="Consolas"/>
                <a:cs typeface="Calibri"/>
              </a:rPr>
              <a:t>SELECT * FROM SPACEXTABLE WHERE </a:t>
            </a:r>
            <a:r>
              <a:rPr lang="en-US" sz="1400" dirty="0" err="1">
                <a:latin typeface="Consolas"/>
                <a:cs typeface="Calibri"/>
              </a:rPr>
              <a:t>Launch_site</a:t>
            </a:r>
            <a:r>
              <a:rPr lang="en-US" sz="1400" dirty="0">
                <a:latin typeface="Consolas"/>
                <a:cs typeface="Calibri"/>
              </a:rPr>
              <a:t> like 'KSC%' LIMIT 5</a:t>
            </a:r>
            <a:endParaRPr lang="en-US" dirty="0"/>
          </a:p>
          <a:p>
            <a:pPr>
              <a:lnSpc>
                <a:spcPct val="100000"/>
              </a:lnSpc>
            </a:pPr>
            <a:r>
              <a:rPr lang="en-US" sz="1800" dirty="0"/>
              <a:t>Display the total payload mass carried by boosters launched by NASA (CRS)</a:t>
            </a:r>
          </a:p>
          <a:p>
            <a:pPr marL="457200" lvl="1" indent="0">
              <a:lnSpc>
                <a:spcPct val="100000"/>
              </a:lnSpc>
              <a:buNone/>
            </a:pPr>
            <a:r>
              <a:rPr lang="en-US" sz="1400" dirty="0">
                <a:latin typeface="Consolas"/>
                <a:cs typeface="Calibri"/>
              </a:rPr>
              <a:t>SELECT SUM(PAYLOAD_MASS__KG_) from SPACEXTABLE WHERE Customer = 'NASA (CRS)'</a:t>
            </a:r>
          </a:p>
          <a:p>
            <a:r>
              <a:rPr lang="en-US" sz="1800" dirty="0"/>
              <a:t>Display average payload mass carried by booster version F9 v1.1</a:t>
            </a:r>
          </a:p>
          <a:p>
            <a:pPr marL="457200" lvl="1" indent="0">
              <a:buNone/>
            </a:pPr>
            <a:r>
              <a:rPr lang="en-US" sz="1400" dirty="0">
                <a:latin typeface="Consolas"/>
                <a:cs typeface="Calibri"/>
              </a:rPr>
              <a:t>SELECT AVG(PAYLOAD_MASS__KG_) from SPACEXTABLE WHERE </a:t>
            </a:r>
            <a:r>
              <a:rPr lang="en-US" sz="1400" dirty="0" err="1">
                <a:latin typeface="Consolas"/>
                <a:cs typeface="Calibri"/>
              </a:rPr>
              <a:t>Booster_Version</a:t>
            </a:r>
            <a:r>
              <a:rPr lang="en-US" sz="1400" dirty="0">
                <a:latin typeface="Consolas"/>
                <a:cs typeface="Calibri"/>
              </a:rPr>
              <a:t> = 'F9 v1.1'</a:t>
            </a:r>
            <a:endParaRPr lang="en-US" sz="1400" dirty="0">
              <a:solidFill>
                <a:srgbClr val="000000"/>
              </a:solidFill>
              <a:latin typeface="Calibri"/>
              <a:ea typeface="Calibri"/>
              <a:cs typeface="Calibri"/>
            </a:endParaRPr>
          </a:p>
          <a:p>
            <a:r>
              <a:rPr lang="en-US" sz="1800" dirty="0"/>
              <a:t>List the date where the </a:t>
            </a:r>
            <a:r>
              <a:rPr lang="en-US" sz="1800" dirty="0" err="1"/>
              <a:t>succesful</a:t>
            </a:r>
            <a:r>
              <a:rPr lang="en-US" sz="1800" dirty="0"/>
              <a:t> landing outcome in drone ship was </a:t>
            </a:r>
            <a:r>
              <a:rPr lang="en-US" sz="1800" dirty="0" err="1"/>
              <a:t>acheived</a:t>
            </a:r>
            <a:r>
              <a:rPr lang="en-US" sz="1800" dirty="0"/>
              <a:t>.</a:t>
            </a:r>
            <a:endParaRPr lang="en-US" sz="1800" dirty="0">
              <a:ea typeface="Calibri"/>
              <a:cs typeface="Calibri"/>
            </a:endParaRPr>
          </a:p>
          <a:p>
            <a:pPr marL="457200" lvl="1" indent="0">
              <a:buNone/>
            </a:pPr>
            <a:r>
              <a:rPr lang="en-US" sz="1400" dirty="0">
                <a:latin typeface="Consolas"/>
                <a:cs typeface="Calibri"/>
              </a:rPr>
              <a:t>SELECT MIN(DATE) from SPACEXTABLE WHERE </a:t>
            </a:r>
            <a:r>
              <a:rPr lang="en-US" sz="1400" dirty="0" err="1">
                <a:latin typeface="Consolas"/>
                <a:cs typeface="Calibri"/>
              </a:rPr>
              <a:t>Landing_Outcome</a:t>
            </a:r>
            <a:r>
              <a:rPr lang="en-US" sz="1400" dirty="0">
                <a:latin typeface="Consolas"/>
                <a:cs typeface="Calibri"/>
              </a:rPr>
              <a:t> = 'Success (drone ship)'</a:t>
            </a:r>
            <a:endParaRPr lang="en-US" sz="1400" dirty="0">
              <a:solidFill>
                <a:srgbClr val="000000"/>
              </a:solidFill>
              <a:latin typeface="Consolas"/>
              <a:ea typeface="Calibri"/>
              <a:cs typeface="Calibri"/>
            </a:endParaRPr>
          </a:p>
          <a:p>
            <a:pPr>
              <a:lnSpc>
                <a:spcPct val="100000"/>
              </a:lnSpc>
            </a:pPr>
            <a:r>
              <a:rPr lang="en-US" sz="1800" dirty="0"/>
              <a:t>List the names of the boosters which have success in ground pad and have payload mass greater than 4000 but less than 6000</a:t>
            </a:r>
          </a:p>
          <a:p>
            <a:pPr marL="457200" lvl="1" indent="0">
              <a:lnSpc>
                <a:spcPct val="100000"/>
              </a:lnSpc>
              <a:buNone/>
            </a:pPr>
            <a:r>
              <a:rPr lang="en-US" sz="1400" dirty="0">
                <a:solidFill>
                  <a:srgbClr val="000000"/>
                </a:solidFill>
                <a:latin typeface="Consolas"/>
                <a:ea typeface="Calibri"/>
                <a:cs typeface="Calibri"/>
              </a:rPr>
              <a:t>SELECT </a:t>
            </a:r>
            <a:r>
              <a:rPr lang="en-US" sz="1400" err="1">
                <a:solidFill>
                  <a:srgbClr val="000000"/>
                </a:solidFill>
                <a:latin typeface="Consolas"/>
                <a:ea typeface="Calibri"/>
                <a:cs typeface="Calibri"/>
              </a:rPr>
              <a:t>Booster_Version</a:t>
            </a:r>
            <a:r>
              <a:rPr lang="en-US" sz="1400" dirty="0">
                <a:solidFill>
                  <a:srgbClr val="000000"/>
                </a:solidFill>
                <a:latin typeface="Consolas"/>
                <a:ea typeface="Calibri"/>
                <a:cs typeface="Calibri"/>
              </a:rPr>
              <a:t> from SPACEXTABLE WHERE </a:t>
            </a:r>
            <a:r>
              <a:rPr lang="en-US" sz="1400" err="1">
                <a:solidFill>
                  <a:srgbClr val="000000"/>
                </a:solidFill>
                <a:latin typeface="Consolas"/>
                <a:ea typeface="Calibri"/>
                <a:cs typeface="Calibri"/>
              </a:rPr>
              <a:t>Landing_Outcome</a:t>
            </a:r>
            <a:r>
              <a:rPr lang="en-US" sz="1400" dirty="0">
                <a:solidFill>
                  <a:srgbClr val="000000"/>
                </a:solidFill>
                <a:latin typeface="Consolas"/>
                <a:ea typeface="Calibri"/>
                <a:cs typeface="Calibri"/>
              </a:rPr>
              <a:t> = 'Success (ground pad)' AND PAYLOAD_MASS__KG_ &gt; 4000 AND PAYLOAD_MASS__KG_&lt; 6000</a:t>
            </a:r>
            <a:endParaRPr lang="en-US" sz="1400" dirty="0">
              <a:ea typeface="Calibri"/>
              <a:cs typeface="Calibr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cs typeface="Calibri"/>
            </a:endParaRPr>
          </a:p>
          <a:p>
            <a:pPr>
              <a:lnSpc>
                <a:spcPct val="100000"/>
              </a:lnSpc>
              <a:spcBef>
                <a:spcPts val="1400"/>
              </a:spcBef>
            </a:pPr>
            <a:endParaRPr lang="en-US" sz="2200" dirty="0">
              <a:solidFill>
                <a:srgbClr val="292929"/>
              </a:solidFill>
              <a:latin typeface="Abadi" panose="020B0604020104020204" pitchFamily="34" charset="0"/>
              <a:ea typeface="Calibri"/>
              <a:cs typeface="Calibri"/>
            </a:endParaRPr>
          </a:p>
          <a:p>
            <a:endParaRPr lang="en-US"/>
          </a:p>
          <a:p>
            <a:endParaRPr lang="en-US"/>
          </a:p>
          <a:p>
            <a:endParaRPr lang="en-US">
              <a:ea typeface="Calibri"/>
              <a:cs typeface="Calibr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(1)</a:t>
            </a:r>
            <a:endParaRPr lang="en-US" dirty="0">
              <a:solidFill>
                <a:srgbClr val="0B49CB"/>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770010" y="1373834"/>
            <a:ext cx="9745589" cy="3711634"/>
          </a:xfrm>
          <a:prstGeom prst="rect">
            <a:avLst/>
          </a:prstGeom>
        </p:spPr>
        <p:txBody>
          <a:bodyPr lIns="91440" tIns="45720" rIns="91440" bIns="45720" anchor="t"/>
          <a:lstStyle/>
          <a:p>
            <a:pPr>
              <a:lnSpc>
                <a:spcPct val="100000"/>
              </a:lnSpc>
            </a:pPr>
            <a:r>
              <a:rPr lang="en-US" sz="1800" dirty="0"/>
              <a:t>List the total number of successful and failure mission outcomes</a:t>
            </a:r>
            <a:endParaRPr lang="nl-NL">
              <a:ea typeface="Calibri"/>
              <a:cs typeface="Calibri"/>
            </a:endParaRPr>
          </a:p>
          <a:p>
            <a:pPr marL="457200" lvl="1" indent="0">
              <a:lnSpc>
                <a:spcPct val="100000"/>
              </a:lnSpc>
              <a:spcBef>
                <a:spcPts val="1000"/>
              </a:spcBef>
              <a:buNone/>
            </a:pPr>
            <a:r>
              <a:rPr lang="en-US" sz="1400" dirty="0">
                <a:latin typeface="Consolas"/>
                <a:cs typeface="Calibri"/>
              </a:rPr>
              <a:t>SELECT </a:t>
            </a:r>
            <a:r>
              <a:rPr lang="en-US" sz="1400" err="1">
                <a:latin typeface="Consolas"/>
                <a:cs typeface="Calibri"/>
              </a:rPr>
              <a:t>Mission_Outcome</a:t>
            </a:r>
            <a:r>
              <a:rPr lang="en-US" sz="1400" dirty="0">
                <a:latin typeface="Consolas"/>
                <a:cs typeface="Calibri"/>
              </a:rPr>
              <a:t> , Count(</a:t>
            </a:r>
            <a:r>
              <a:rPr lang="en-US" sz="1400" err="1">
                <a:latin typeface="Consolas"/>
                <a:cs typeface="Calibri"/>
              </a:rPr>
              <a:t>Mission_Outcome</a:t>
            </a:r>
            <a:r>
              <a:rPr lang="en-US" sz="1400" dirty="0">
                <a:latin typeface="Consolas"/>
                <a:cs typeface="Calibri"/>
              </a:rPr>
              <a:t>) from SPACEXTABLE GROUP BY </a:t>
            </a:r>
            <a:r>
              <a:rPr lang="en-US" sz="1400" err="1">
                <a:latin typeface="Consolas"/>
                <a:cs typeface="Calibri"/>
              </a:rPr>
              <a:t>Mission_Outcome</a:t>
            </a:r>
            <a:endParaRPr lang="en-US" err="1">
              <a:ea typeface="Calibri"/>
              <a:cs typeface="Calibri"/>
            </a:endParaRPr>
          </a:p>
          <a:p>
            <a:pPr>
              <a:lnSpc>
                <a:spcPct val="100000"/>
              </a:lnSpc>
            </a:pPr>
            <a:r>
              <a:rPr lang="en-US" sz="1800" dirty="0">
                <a:latin typeface="Calibri"/>
                <a:ea typeface="Calibri"/>
                <a:cs typeface="Calibri"/>
              </a:rPr>
              <a:t>List</a:t>
            </a:r>
            <a:r>
              <a:rPr lang="en-US" sz="1800" dirty="0"/>
              <a:t> the names of the </a:t>
            </a:r>
            <a:r>
              <a:rPr lang="en-US" sz="1800" dirty="0" err="1"/>
              <a:t>booster_versions</a:t>
            </a:r>
            <a:r>
              <a:rPr lang="en-US" sz="1800" dirty="0"/>
              <a:t> which have carried the maximum payload mass.</a:t>
            </a:r>
            <a:endParaRPr lang="en-US" sz="1800" dirty="0">
              <a:ea typeface="Calibri"/>
              <a:cs typeface="Calibri"/>
            </a:endParaRPr>
          </a:p>
          <a:p>
            <a:pPr marL="457200" lvl="1" indent="0">
              <a:lnSpc>
                <a:spcPct val="100000"/>
              </a:lnSpc>
              <a:buNone/>
            </a:pPr>
            <a:r>
              <a:rPr lang="en-US" sz="1400" dirty="0">
                <a:latin typeface="Consolas"/>
                <a:cs typeface="Calibri"/>
              </a:rPr>
              <a:t>SELECT </a:t>
            </a:r>
            <a:r>
              <a:rPr lang="en-US" sz="1400" dirty="0" err="1">
                <a:latin typeface="Consolas"/>
                <a:cs typeface="Calibri"/>
              </a:rPr>
              <a:t>Booster_Version</a:t>
            </a:r>
            <a:r>
              <a:rPr lang="en-US" sz="1400" dirty="0">
                <a:latin typeface="Consolas"/>
                <a:cs typeface="Calibri"/>
              </a:rPr>
              <a:t>, PAYLOAD_MASS__KG_ from SPACEXTABLE WHERE PAYLOAD_MASS__KG_ = (SELECT MAX(PAYLOAD_MASS__KG_) from SPACEXTABLE)</a:t>
            </a:r>
            <a:endParaRPr lang="en-US" dirty="0"/>
          </a:p>
          <a:p>
            <a:pPr>
              <a:lnSpc>
                <a:spcPct val="100000"/>
              </a:lnSpc>
            </a:pPr>
            <a:r>
              <a:rPr lang="en-US" sz="1800" dirty="0">
                <a:latin typeface="Calibri"/>
                <a:ea typeface="Calibri"/>
                <a:cs typeface="Calibri"/>
              </a:rPr>
              <a:t>List the records which will display the month names, </a:t>
            </a:r>
            <a:r>
              <a:rPr lang="en-US" sz="1800" dirty="0" err="1">
                <a:latin typeface="Calibri"/>
                <a:ea typeface="Calibri"/>
                <a:cs typeface="Calibri"/>
              </a:rPr>
              <a:t>succesful</a:t>
            </a:r>
            <a:r>
              <a:rPr lang="en-US" sz="1800" dirty="0">
                <a:latin typeface="Calibri"/>
                <a:ea typeface="Calibri"/>
                <a:cs typeface="Calibri"/>
              </a:rPr>
              <a:t> </a:t>
            </a:r>
            <a:r>
              <a:rPr lang="en-US" sz="1800" dirty="0" err="1">
                <a:latin typeface="Calibri"/>
                <a:ea typeface="Calibri"/>
                <a:cs typeface="Calibri"/>
              </a:rPr>
              <a:t>landing_outcomes</a:t>
            </a:r>
            <a:r>
              <a:rPr lang="en-US" sz="1800" dirty="0">
                <a:latin typeface="Calibri"/>
                <a:ea typeface="Calibri"/>
                <a:cs typeface="Calibri"/>
              </a:rPr>
              <a:t> in ground pad, booster versions, </a:t>
            </a:r>
            <a:r>
              <a:rPr lang="en-US" sz="1800" dirty="0" err="1">
                <a:latin typeface="Calibri"/>
                <a:ea typeface="Calibri"/>
                <a:cs typeface="Calibri"/>
              </a:rPr>
              <a:t>launch_site</a:t>
            </a:r>
            <a:r>
              <a:rPr lang="en-US" sz="1800" dirty="0">
                <a:latin typeface="Calibri"/>
                <a:ea typeface="Calibri"/>
                <a:cs typeface="Calibri"/>
              </a:rPr>
              <a:t> for the months in year 2017</a:t>
            </a:r>
          </a:p>
          <a:p>
            <a:pPr lvl="1">
              <a:buNone/>
            </a:pPr>
            <a:r>
              <a:rPr lang="en-US" sz="1400" dirty="0">
                <a:ea typeface="+mn-lt"/>
                <a:cs typeface="+mn-lt"/>
              </a:rPr>
              <a:t>SELECT </a:t>
            </a:r>
            <a:r>
              <a:rPr lang="en-US" sz="1400" err="1">
                <a:ea typeface="+mn-lt"/>
                <a:cs typeface="+mn-lt"/>
              </a:rPr>
              <a:t>Booster_Version</a:t>
            </a:r>
            <a:r>
              <a:rPr lang="en-US" sz="1400" dirty="0">
                <a:ea typeface="+mn-lt"/>
                <a:cs typeface="+mn-lt"/>
              </a:rPr>
              <a:t>, PAYLOAD_MASS__KG_ from SPACEXTABLE WHERE PAYLOAD_MASS__KG_ = (SELECT MAX(PAYLOAD_MASS__KG_) from SPACEXTABLE)</a:t>
            </a:r>
            <a:endParaRPr lang="en-US" dirty="0"/>
          </a:p>
          <a:p>
            <a:r>
              <a:rPr lang="en-US" sz="1800" dirty="0">
                <a:latin typeface="Calibri"/>
                <a:ea typeface="Calibri"/>
                <a:cs typeface="Calibri"/>
              </a:rPr>
              <a:t>Rank the count of landing outcomes (such as Failure (drone ship) or Success (ground pad)) between the date 2010-06-04 and 2017-03-20, in descending order</a:t>
            </a:r>
          </a:p>
          <a:p>
            <a:pPr lvl="1">
              <a:buNone/>
            </a:pPr>
            <a:r>
              <a:rPr lang="en-US" sz="1400" dirty="0">
                <a:solidFill>
                  <a:srgbClr val="000000"/>
                </a:solidFill>
                <a:ea typeface="+mn-lt"/>
                <a:cs typeface="+mn-lt"/>
              </a:rPr>
              <a:t>SELECT </a:t>
            </a:r>
            <a:r>
              <a:rPr lang="en-US" sz="1400" dirty="0" err="1">
                <a:solidFill>
                  <a:srgbClr val="000000"/>
                </a:solidFill>
                <a:ea typeface="+mn-lt"/>
                <a:cs typeface="+mn-lt"/>
              </a:rPr>
              <a:t>Landing_Outcome</a:t>
            </a:r>
            <a:r>
              <a:rPr lang="en-US" sz="1400" dirty="0">
                <a:solidFill>
                  <a:srgbClr val="000000"/>
                </a:solidFill>
                <a:ea typeface="+mn-lt"/>
                <a:cs typeface="+mn-lt"/>
              </a:rPr>
              <a:t>, COUNT(</a:t>
            </a:r>
            <a:r>
              <a:rPr lang="en-US" sz="1400" dirty="0" err="1">
                <a:solidFill>
                  <a:srgbClr val="000000"/>
                </a:solidFill>
                <a:ea typeface="+mn-lt"/>
                <a:cs typeface="+mn-lt"/>
              </a:rPr>
              <a:t>Landing_Outcome</a:t>
            </a:r>
            <a:r>
              <a:rPr lang="en-US" sz="1400" dirty="0">
                <a:solidFill>
                  <a:srgbClr val="000000"/>
                </a:solidFill>
                <a:ea typeface="+mn-lt"/>
                <a:cs typeface="+mn-lt"/>
              </a:rPr>
              <a:t>) as Number FROM SPACEXTABLE WHERE Date BETWEEN '2010-06-04' AND '2017-03-20' GROUP BY </a:t>
            </a:r>
            <a:r>
              <a:rPr lang="en-US" sz="1400" dirty="0" err="1">
                <a:solidFill>
                  <a:srgbClr val="000000"/>
                </a:solidFill>
                <a:ea typeface="+mn-lt"/>
                <a:cs typeface="+mn-lt"/>
              </a:rPr>
              <a:t>Landing_Outcome</a:t>
            </a:r>
            <a:r>
              <a:rPr lang="en-US" sz="1400" dirty="0">
                <a:solidFill>
                  <a:srgbClr val="000000"/>
                </a:solidFill>
                <a:ea typeface="+mn-lt"/>
                <a:cs typeface="+mn-lt"/>
              </a:rPr>
              <a:t> ORDER BY Number DESC</a:t>
            </a:r>
            <a:endParaRPr lang="en-US" dirty="0"/>
          </a:p>
          <a:p>
            <a:pPr lvl="1">
              <a:buNone/>
            </a:pPr>
            <a:endParaRPr lang="en-US"/>
          </a:p>
          <a:p>
            <a:pPr marL="457200" lvl="1" indent="0">
              <a:buNone/>
            </a:pPr>
            <a:endParaRPr lang="en-US" sz="1400" dirty="0">
              <a:solidFill>
                <a:srgbClr val="000000"/>
              </a:solidFill>
              <a:latin typeface="Calibri"/>
              <a:ea typeface="Calibri"/>
              <a:cs typeface="Calibri"/>
            </a:endParaRPr>
          </a:p>
          <a:p>
            <a:endParaRPr lang="en-US" sz="1800" dirty="0">
              <a:solidFill>
                <a:srgbClr val="000000"/>
              </a:solidFill>
              <a:latin typeface="Calibri"/>
              <a:ea typeface="Calibri"/>
              <a:cs typeface="Calibri"/>
            </a:endParaRPr>
          </a:p>
          <a:p>
            <a:pPr>
              <a:lnSpc>
                <a:spcPct val="100000"/>
              </a:lnSpc>
            </a:pPr>
            <a:endParaRPr lang="en-US" sz="2200" dirty="0">
              <a:solidFill>
                <a:schemeClr val="accent3">
                  <a:lumMod val="25000"/>
                </a:schemeClr>
              </a:solidFill>
              <a:latin typeface="Abadi" panose="020B0604020104020204" pitchFamily="34" charset="0"/>
              <a:cs typeface="Calibri"/>
            </a:endParaRPr>
          </a:p>
          <a:p>
            <a:pPr marL="0" indent="0">
              <a:lnSpc>
                <a:spcPct val="100000"/>
              </a:lnSpc>
              <a:spcBef>
                <a:spcPts val="1400"/>
              </a:spcBef>
              <a:buNone/>
            </a:pPr>
            <a:endParaRPr lang="en-US" sz="2200" dirty="0">
              <a:solidFill>
                <a:srgbClr val="292929"/>
              </a:solidFill>
              <a:latin typeface="Abadi" panose="020B0604020104020204" pitchFamily="34" charset="0"/>
              <a:ea typeface="Calibri"/>
              <a:cs typeface="Calibri"/>
            </a:endParaRPr>
          </a:p>
          <a:p>
            <a:pPr>
              <a:lnSpc>
                <a:spcPct val="100000"/>
              </a:lnSpc>
              <a:spcBef>
                <a:spcPts val="1400"/>
              </a:spcBef>
            </a:pPr>
            <a:endParaRPr lang="en-US" sz="2200" dirty="0">
              <a:solidFill>
                <a:srgbClr val="292929"/>
              </a:solidFill>
              <a:latin typeface="Abadi" panose="020B0604020104020204" pitchFamily="34" charset="0"/>
              <a:ea typeface="Calibri"/>
              <a:cs typeface="Calibri"/>
            </a:endParaRPr>
          </a:p>
          <a:p>
            <a:endParaRPr lang="en-US"/>
          </a:p>
          <a:p>
            <a:endParaRPr lang="en-US">
              <a:ea typeface="Calibri"/>
              <a:cs typeface="Calibri"/>
            </a:endParaRPr>
          </a:p>
          <a:p>
            <a:endParaRPr lang="en-US">
              <a:ea typeface="Calibri"/>
              <a:cs typeface="Calibr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(2)</a:t>
            </a:r>
            <a:endParaRPr lang="en-US" dirty="0">
              <a:solidFill>
                <a:srgbClr val="0B49CB"/>
              </a:solidFill>
            </a:endParaRPr>
          </a:p>
        </p:txBody>
      </p:sp>
      <p:sp>
        <p:nvSpPr>
          <p:cNvPr id="6" name="Tekstvak 5">
            <a:extLst>
              <a:ext uri="{FF2B5EF4-FFF2-40B4-BE49-F238E27FC236}">
                <a16:creationId xmlns:a16="http://schemas.microsoft.com/office/drawing/2014/main" id="{B2F03EDB-5F55-40B2-5C2D-875C80D88E0A}"/>
              </a:ext>
            </a:extLst>
          </p:cNvPr>
          <p:cNvSpPr txBox="1"/>
          <p:nvPr/>
        </p:nvSpPr>
        <p:spPr>
          <a:xfrm>
            <a:off x="771406" y="5296370"/>
            <a:ext cx="9953037" cy="1256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400"/>
              </a:spcBef>
            </a:pPr>
            <a:r>
              <a:rPr lang="en-US" sz="2000" dirty="0">
                <a:solidFill>
                  <a:schemeClr val="accent3">
                    <a:lumMod val="25000"/>
                  </a:schemeClr>
                </a:solidFill>
                <a:latin typeface="Abadi"/>
              </a:rPr>
              <a:t>GitHub URL of the completed EDA with </a:t>
            </a:r>
            <a:r>
              <a:rPr lang="en-US" sz="2000" dirty="0">
                <a:solidFill>
                  <a:schemeClr val="accent3">
                    <a:lumMod val="25000"/>
                  </a:schemeClr>
                </a:solidFill>
                <a:latin typeface="Abadi"/>
                <a:ea typeface="Calibri"/>
                <a:cs typeface="Calibri"/>
              </a:rPr>
              <a:t>SQL no</a:t>
            </a:r>
            <a:r>
              <a:rPr lang="en-US" sz="2000" dirty="0">
                <a:solidFill>
                  <a:schemeClr val="accent3">
                    <a:lumMod val="25000"/>
                  </a:schemeClr>
                </a:solidFill>
                <a:latin typeface="Abadi"/>
              </a:rPr>
              <a:t>tebook:</a:t>
            </a:r>
          </a:p>
          <a:p>
            <a:pPr>
              <a:spcBef>
                <a:spcPts val="1400"/>
              </a:spcBef>
            </a:pPr>
            <a:r>
              <a:rPr lang="en-US" sz="2200" dirty="0">
                <a:solidFill>
                  <a:schemeClr val="accent3">
                    <a:lumMod val="25000"/>
                  </a:schemeClr>
                </a:solidFill>
                <a:ea typeface="+mn-lt"/>
                <a:cs typeface="+mn-lt"/>
                <a:hlinkClick r:id="rId3"/>
              </a:rPr>
              <a:t>https://github.com/WimvanderPlas/DataScienceCourse/blob/main/jupyter-labs-eda-sql-edx_sqllite.ipynb</a:t>
            </a:r>
            <a:r>
              <a:rPr lang="en-US" sz="2200" dirty="0">
                <a:solidFill>
                  <a:schemeClr val="accent3">
                    <a:lumMod val="25000"/>
                  </a:schemeClr>
                </a:solidFill>
                <a:ea typeface="+mn-lt"/>
                <a:cs typeface="+mn-lt"/>
              </a:rPr>
              <a:t> </a:t>
            </a:r>
            <a:endParaRPr lang="en-US" dirty="0">
              <a:solidFill>
                <a:schemeClr val="accent3">
                  <a:lumMod val="25000"/>
                </a:schemeClr>
              </a:solidFill>
            </a:endParaRPr>
          </a:p>
        </p:txBody>
      </p:sp>
    </p:spTree>
    <p:extLst>
      <p:ext uri="{BB962C8B-B14F-4D97-AF65-F5344CB8AC3E}">
        <p14:creationId xmlns:p14="http://schemas.microsoft.com/office/powerpoint/2010/main" val="3795086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p:cNvSpPr>
            <a:spLocks noGrp="1"/>
          </p:cNvSpPr>
          <p:nvPr>
            <p:ph idx="4294967295"/>
          </p:nvPr>
        </p:nvSpPr>
        <p:spPr>
          <a:xfrm>
            <a:off x="770010" y="1392885"/>
            <a:ext cx="9745589" cy="372104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The dashboard built in this topic consists of two parts:</a:t>
            </a:r>
          </a:p>
          <a:p>
            <a:pPr marL="0" indent="0">
              <a:lnSpc>
                <a:spcPct val="100000"/>
              </a:lnSpc>
              <a:spcBef>
                <a:spcPts val="1400"/>
              </a:spcBef>
              <a:buNone/>
            </a:pPr>
            <a:r>
              <a:rPr lang="en-US" sz="2200" dirty="0">
                <a:solidFill>
                  <a:schemeClr val="accent3">
                    <a:lumMod val="25000"/>
                  </a:schemeClr>
                </a:solidFill>
                <a:latin typeface="Abadi"/>
              </a:rPr>
              <a:t>A site selection box with a pie chart. If "All sites" is selected, the pie chart shows the Total success launches per Site. When a specific site is selected in the selection box, the pie chart shows the successful and unsuccessful launches of that site.</a:t>
            </a:r>
          </a:p>
          <a:p>
            <a:pPr marL="0" indent="0">
              <a:lnSpc>
                <a:spcPct val="100000"/>
              </a:lnSpc>
              <a:spcBef>
                <a:spcPts val="1400"/>
              </a:spcBef>
              <a:buNone/>
            </a:pPr>
            <a:r>
              <a:rPr lang="en-US" sz="2200" dirty="0">
                <a:solidFill>
                  <a:schemeClr val="accent3">
                    <a:lumMod val="25000"/>
                  </a:schemeClr>
                </a:solidFill>
                <a:latin typeface="Abadi"/>
              </a:rPr>
              <a:t>A callback function was added to redraw the pie chart on each change in the site selection.</a:t>
            </a: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 (1)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p:cNvSpPr>
            <a:spLocks noGrp="1"/>
          </p:cNvSpPr>
          <p:nvPr>
            <p:ph idx="4294967295"/>
          </p:nvPr>
        </p:nvSpPr>
        <p:spPr>
          <a:xfrm>
            <a:off x="770010" y="1392885"/>
            <a:ext cx="9745589" cy="372104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ea typeface="+mn-lt"/>
                <a:cs typeface="+mn-lt"/>
              </a:rPr>
              <a:t>The other part is a scatter plot showing the relation between Payload Mass and Succes. The scatter plot takes the site selection in account. And the dots in the plot are given a unique color representing the Booster Version Category. In the scatter plot there is also a slider added to narrow the range of payloads shown in the plot. </a:t>
            </a:r>
          </a:p>
          <a:p>
            <a:pPr marL="0" indent="0">
              <a:lnSpc>
                <a:spcPct val="100000"/>
              </a:lnSpc>
              <a:spcBef>
                <a:spcPts val="1400"/>
              </a:spcBef>
              <a:buNone/>
            </a:pPr>
            <a:r>
              <a:rPr lang="en-US" sz="2200" dirty="0">
                <a:solidFill>
                  <a:schemeClr val="accent3">
                    <a:lumMod val="25000"/>
                  </a:schemeClr>
                </a:solidFill>
                <a:ea typeface="+mn-lt"/>
                <a:cs typeface="+mn-lt"/>
              </a:rPr>
              <a:t>A callback function was added to redraw the scatter plot on each change in the site selection or payload mass.</a:t>
            </a:r>
          </a:p>
          <a:p>
            <a:pPr marL="0" indent="0">
              <a:lnSpc>
                <a:spcPct val="100000"/>
              </a:lnSpc>
              <a:spcBef>
                <a:spcPts val="1400"/>
              </a:spcBef>
              <a:buNone/>
            </a:pPr>
            <a:r>
              <a:rPr lang="en-US" sz="2200" dirty="0">
                <a:solidFill>
                  <a:schemeClr val="accent3">
                    <a:lumMod val="25000"/>
                  </a:schemeClr>
                </a:solidFill>
                <a:ea typeface="+mn-lt"/>
                <a:cs typeface="+mn-lt"/>
              </a:rPr>
              <a:t>The pie and scatter plot help in the decision from which site, with which booster version a certain payload should be launched to have the best chance on a successful landing of the first stage.</a:t>
            </a:r>
          </a:p>
          <a:p>
            <a:pPr marL="0" indent="0">
              <a:lnSpc>
                <a:spcPct val="100000"/>
              </a:lnSpc>
              <a:spcBef>
                <a:spcPts val="1400"/>
              </a:spcBef>
              <a:buNone/>
            </a:pPr>
            <a:endParaRPr lang="en-US" sz="2200" dirty="0">
              <a:solidFill>
                <a:schemeClr val="accent3">
                  <a:lumMod val="25000"/>
                </a:schemeClr>
              </a:solidFill>
              <a:latin typeface="Abadi"/>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 (2)</a:t>
            </a:r>
          </a:p>
        </p:txBody>
      </p:sp>
      <p:sp>
        <p:nvSpPr>
          <p:cNvPr id="6" name="Tekstvak 5">
            <a:extLst>
              <a:ext uri="{FF2B5EF4-FFF2-40B4-BE49-F238E27FC236}">
                <a16:creationId xmlns:a16="http://schemas.microsoft.com/office/drawing/2014/main" id="{BC0DC40A-43FB-8D19-18C5-3A92BA24F4CC}"/>
              </a:ext>
            </a:extLst>
          </p:cNvPr>
          <p:cNvSpPr txBox="1"/>
          <p:nvPr/>
        </p:nvSpPr>
        <p:spPr>
          <a:xfrm>
            <a:off x="921925" y="5080000"/>
            <a:ext cx="9953037" cy="17748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400"/>
              </a:spcBef>
            </a:pPr>
            <a:r>
              <a:rPr lang="en-US" sz="2000" dirty="0">
                <a:solidFill>
                  <a:schemeClr val="accent3">
                    <a:lumMod val="25000"/>
                  </a:schemeClr>
                </a:solidFill>
                <a:latin typeface="Abadi"/>
              </a:rPr>
              <a:t>GitHub URL of the completed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 lab:</a:t>
            </a:r>
          </a:p>
          <a:p>
            <a:pPr>
              <a:spcBef>
                <a:spcPts val="1400"/>
              </a:spcBef>
            </a:pPr>
            <a:r>
              <a:rPr lang="en-US" sz="2200" dirty="0">
                <a:solidFill>
                  <a:schemeClr val="accent3">
                    <a:lumMod val="25000"/>
                  </a:schemeClr>
                </a:solidFill>
                <a:ea typeface="+mn-lt"/>
                <a:cs typeface="+mn-lt"/>
                <a:hlinkClick r:id="rId3"/>
              </a:rPr>
              <a:t>https://github.com/WimvanderPlas/DataScienceCourse/blob/main/spacex_dash_app%20final.py</a:t>
            </a:r>
            <a:endParaRPr lang="en-US" dirty="0">
              <a:solidFill>
                <a:schemeClr val="accent3">
                  <a:lumMod val="25000"/>
                </a:schemeClr>
              </a:solidFill>
              <a:ea typeface="+mn-lt"/>
              <a:cs typeface="+mn-lt"/>
              <a:hlinkClick r:id="rId3"/>
            </a:endParaRPr>
          </a:p>
          <a:p>
            <a:pPr>
              <a:spcBef>
                <a:spcPts val="1400"/>
              </a:spcBef>
            </a:pPr>
            <a:endParaRPr lang="en-US" sz="2200" dirty="0">
              <a:solidFill>
                <a:schemeClr val="accent3">
                  <a:lumMod val="25000"/>
                </a:schemeClr>
              </a:solidFill>
              <a:ea typeface="Calibri"/>
              <a:cs typeface="Calibri"/>
            </a:endParaRPr>
          </a:p>
        </p:txBody>
      </p:sp>
    </p:spTree>
    <p:extLst>
      <p:ext uri="{BB962C8B-B14F-4D97-AF65-F5344CB8AC3E}">
        <p14:creationId xmlns:p14="http://schemas.microsoft.com/office/powerpoint/2010/main" val="1044408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p:cNvSpPr>
            <a:spLocks noGrp="1"/>
          </p:cNvSpPr>
          <p:nvPr>
            <p:ph idx="4294967295"/>
          </p:nvPr>
        </p:nvSpPr>
        <p:spPr>
          <a:xfrm>
            <a:off x="770010" y="1327032"/>
            <a:ext cx="10695736" cy="3749264"/>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The CSV launch data loaded from the SN website was loaded into a data frame. The data frame was loaded into a NumPy array. </a:t>
            </a:r>
          </a:p>
          <a:p>
            <a:pPr marL="0" indent="0">
              <a:lnSpc>
                <a:spcPct val="100000"/>
              </a:lnSpc>
              <a:spcBef>
                <a:spcPts val="1400"/>
              </a:spcBef>
              <a:buNone/>
            </a:pPr>
            <a:r>
              <a:rPr lang="en-US" sz="1800" dirty="0">
                <a:solidFill>
                  <a:schemeClr val="accent3">
                    <a:lumMod val="25000"/>
                  </a:schemeClr>
                </a:solidFill>
                <a:latin typeface="Abadi"/>
              </a:rPr>
              <a:t>The data in the NumPy array was standardized and split into training data and test data. </a:t>
            </a:r>
          </a:p>
          <a:p>
            <a:pPr marL="0" indent="0">
              <a:lnSpc>
                <a:spcPct val="100000"/>
              </a:lnSpc>
              <a:spcBef>
                <a:spcPts val="1400"/>
              </a:spcBef>
              <a:buNone/>
            </a:pPr>
            <a:r>
              <a:rPr lang="en-US" sz="1800" dirty="0">
                <a:solidFill>
                  <a:schemeClr val="accent3">
                    <a:lumMod val="25000"/>
                  </a:schemeClr>
                </a:solidFill>
                <a:latin typeface="Abadi"/>
              </a:rPr>
              <a:t>After that the train data has been used to train different  classification models (Logistic Regression, Support Vector Machine, Decision Tree, K Nearest Neighbour) . For each model </a:t>
            </a:r>
            <a:r>
              <a:rPr lang="en-US" sz="1800" err="1">
                <a:solidFill>
                  <a:schemeClr val="accent3">
                    <a:lumMod val="25000"/>
                  </a:schemeClr>
                </a:solidFill>
                <a:latin typeface="Abadi"/>
              </a:rPr>
              <a:t>GridSearch</a:t>
            </a:r>
            <a:r>
              <a:rPr lang="en-US" sz="1800" dirty="0">
                <a:solidFill>
                  <a:schemeClr val="accent3">
                    <a:lumMod val="25000"/>
                  </a:schemeClr>
                </a:solidFill>
                <a:latin typeface="Abadi"/>
              </a:rPr>
              <a:t> was used to find the optimal hyperparameters set. </a:t>
            </a:r>
            <a:endParaRPr lang="en-US" sz="1800">
              <a:solidFill>
                <a:schemeClr val="accent3">
                  <a:lumMod val="25000"/>
                </a:schemeClr>
              </a:solidFill>
              <a:latin typeface="Calibri"/>
              <a:ea typeface="Calibri"/>
              <a:cs typeface="Calibri"/>
            </a:endParaRPr>
          </a:p>
          <a:p>
            <a:pPr marL="0" indent="0">
              <a:lnSpc>
                <a:spcPct val="100000"/>
              </a:lnSpc>
              <a:spcBef>
                <a:spcPts val="1400"/>
              </a:spcBef>
              <a:buNone/>
            </a:pPr>
            <a:r>
              <a:rPr lang="en-US" sz="1800" dirty="0">
                <a:solidFill>
                  <a:schemeClr val="accent3">
                    <a:lumMod val="25000"/>
                  </a:schemeClr>
                </a:solidFill>
                <a:latin typeface="Abadi"/>
              </a:rPr>
              <a:t>For the optimized model the accuracy was calculated and a confusion matrix was plotted using the test</a:t>
            </a:r>
            <a:endParaRPr lang="en-US" sz="1800" dirty="0">
              <a:solidFill>
                <a:schemeClr val="accent3">
                  <a:lumMod val="25000"/>
                </a:schemeClr>
              </a:solidFill>
              <a:latin typeface="Calibri"/>
              <a:ea typeface="Calibri"/>
              <a:cs typeface="Calibri"/>
            </a:endParaRPr>
          </a:p>
          <a:p>
            <a:pPr marL="0" indent="0">
              <a:lnSpc>
                <a:spcPct val="100000"/>
              </a:lnSpc>
              <a:spcBef>
                <a:spcPts val="1400"/>
              </a:spcBef>
              <a:buNone/>
            </a:pPr>
            <a:r>
              <a:rPr lang="en-US" sz="1800" dirty="0">
                <a:solidFill>
                  <a:schemeClr val="accent3">
                    <a:lumMod val="25000"/>
                  </a:schemeClr>
                </a:solidFill>
                <a:latin typeface="Abadi"/>
              </a:rPr>
              <a:t> data</a:t>
            </a:r>
            <a:endParaRPr lang="en-US" sz="1800">
              <a:solidFill>
                <a:schemeClr val="accent3">
                  <a:lumMod val="25000"/>
                </a:schemeClr>
              </a:solidFill>
              <a:ea typeface="Calibri"/>
              <a:cs typeface="Calibr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kstvak 5">
            <a:extLst>
              <a:ext uri="{FF2B5EF4-FFF2-40B4-BE49-F238E27FC236}">
                <a16:creationId xmlns:a16="http://schemas.microsoft.com/office/drawing/2014/main" id="{18FEF7F9-BDA4-2DF8-7D63-E5247FAC65D7}"/>
              </a:ext>
            </a:extLst>
          </p:cNvPr>
          <p:cNvSpPr txBox="1"/>
          <p:nvPr/>
        </p:nvSpPr>
        <p:spPr>
          <a:xfrm>
            <a:off x="771406" y="5315185"/>
            <a:ext cx="9783704" cy="1256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400"/>
              </a:spcBef>
            </a:pPr>
            <a:r>
              <a:rPr lang="en-US" dirty="0">
                <a:solidFill>
                  <a:schemeClr val="accent3">
                    <a:lumMod val="25000"/>
                  </a:schemeClr>
                </a:solidFill>
                <a:latin typeface="Abadi"/>
              </a:rPr>
              <a:t>GitHub URL of the completed predictive analysis lab notebook:</a:t>
            </a:r>
          </a:p>
          <a:p>
            <a:pPr>
              <a:spcBef>
                <a:spcPts val="1400"/>
              </a:spcBef>
            </a:pPr>
            <a:r>
              <a:rPr lang="en-US" sz="2200" dirty="0">
                <a:solidFill>
                  <a:schemeClr val="accent3">
                    <a:lumMod val="25000"/>
                  </a:schemeClr>
                </a:solidFill>
                <a:ea typeface="+mn-lt"/>
                <a:cs typeface="+mn-lt"/>
                <a:hlinkClick r:id="rId3"/>
              </a:rPr>
              <a:t>https://github.com/WimvanderPlas/DataScienceCourse/blob/main/SpaceX_Machine_Learning_Prediction_Part_5.jupyterlite.ipynb</a:t>
            </a:r>
            <a:endParaRPr lang="en-US">
              <a:solidFill>
                <a:schemeClr val="accent3">
                  <a:lumMod val="25000"/>
                </a:schemeClr>
              </a:solidFill>
              <a:ea typeface="+mn-lt"/>
              <a:cs typeface="+mn-lt"/>
              <a:hlinkClick r:id="rId3"/>
            </a:endParaRPr>
          </a:p>
        </p:txBody>
      </p:sp>
      <p:sp>
        <p:nvSpPr>
          <p:cNvPr id="2" name="Rechthoek: afgeronde hoeken 1">
            <a:extLst>
              <a:ext uri="{FF2B5EF4-FFF2-40B4-BE49-F238E27FC236}">
                <a16:creationId xmlns:a16="http://schemas.microsoft.com/office/drawing/2014/main" id="{CB337914-CB58-9EBF-8FE0-043E08F69C05}"/>
              </a:ext>
            </a:extLst>
          </p:cNvPr>
          <p:cNvSpPr/>
          <p:nvPr/>
        </p:nvSpPr>
        <p:spPr>
          <a:xfrm>
            <a:off x="874889" y="3857037"/>
            <a:ext cx="1674518" cy="4421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cs typeface="Calibri"/>
              </a:rPr>
              <a:t>Load data</a:t>
            </a:r>
            <a:endParaRPr lang="nl-NL" dirty="0"/>
          </a:p>
        </p:txBody>
      </p:sp>
      <p:sp>
        <p:nvSpPr>
          <p:cNvPr id="7" name="Rechthoek: afgeronde hoeken 6">
            <a:extLst>
              <a:ext uri="{FF2B5EF4-FFF2-40B4-BE49-F238E27FC236}">
                <a16:creationId xmlns:a16="http://schemas.microsoft.com/office/drawing/2014/main" id="{8E9CA7EC-917C-92C2-1F63-1E0E828F342A}"/>
              </a:ext>
            </a:extLst>
          </p:cNvPr>
          <p:cNvSpPr/>
          <p:nvPr/>
        </p:nvSpPr>
        <p:spPr>
          <a:xfrm>
            <a:off x="3048000" y="3857037"/>
            <a:ext cx="1674518" cy="4421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Training data</a:t>
            </a:r>
            <a:endParaRPr lang="nl-NL" dirty="0"/>
          </a:p>
        </p:txBody>
      </p:sp>
      <p:sp>
        <p:nvSpPr>
          <p:cNvPr id="8" name="Rechthoek: afgeronde hoeken 7">
            <a:extLst>
              <a:ext uri="{FF2B5EF4-FFF2-40B4-BE49-F238E27FC236}">
                <a16:creationId xmlns:a16="http://schemas.microsoft.com/office/drawing/2014/main" id="{30008FA2-217F-0247-7F27-D33E30E46CA9}"/>
              </a:ext>
            </a:extLst>
          </p:cNvPr>
          <p:cNvSpPr/>
          <p:nvPr/>
        </p:nvSpPr>
        <p:spPr>
          <a:xfrm>
            <a:off x="5221111" y="3857037"/>
            <a:ext cx="1674518" cy="4421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Train model</a:t>
            </a:r>
            <a:endParaRPr lang="nl-NL" dirty="0"/>
          </a:p>
        </p:txBody>
      </p:sp>
      <p:sp>
        <p:nvSpPr>
          <p:cNvPr id="9" name="Rechthoek: afgeronde hoeken 8">
            <a:extLst>
              <a:ext uri="{FF2B5EF4-FFF2-40B4-BE49-F238E27FC236}">
                <a16:creationId xmlns:a16="http://schemas.microsoft.com/office/drawing/2014/main" id="{5464B8C8-C220-1895-9F75-50ED07EA39DB}"/>
              </a:ext>
            </a:extLst>
          </p:cNvPr>
          <p:cNvSpPr/>
          <p:nvPr/>
        </p:nvSpPr>
        <p:spPr>
          <a:xfrm>
            <a:off x="7394222" y="3857037"/>
            <a:ext cx="1674518" cy="4985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err="1">
                <a:cs typeface="Calibri"/>
              </a:rPr>
              <a:t>Optimized</a:t>
            </a:r>
            <a:r>
              <a:rPr lang="nl-NL" dirty="0">
                <a:cs typeface="Calibri"/>
              </a:rPr>
              <a:t> model</a:t>
            </a:r>
            <a:endParaRPr lang="nl-NL" dirty="0"/>
          </a:p>
        </p:txBody>
      </p:sp>
      <p:sp>
        <p:nvSpPr>
          <p:cNvPr id="10" name="Rechthoek: afgeronde hoeken 9">
            <a:extLst>
              <a:ext uri="{FF2B5EF4-FFF2-40B4-BE49-F238E27FC236}">
                <a16:creationId xmlns:a16="http://schemas.microsoft.com/office/drawing/2014/main" id="{0C86AA1D-B3A2-E0C6-AD0F-C8ADBEE6E620}"/>
              </a:ext>
            </a:extLst>
          </p:cNvPr>
          <p:cNvSpPr/>
          <p:nvPr/>
        </p:nvSpPr>
        <p:spPr>
          <a:xfrm>
            <a:off x="3048000" y="4637851"/>
            <a:ext cx="1674518" cy="4421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Test data</a:t>
            </a:r>
            <a:endParaRPr lang="nl-NL" dirty="0"/>
          </a:p>
        </p:txBody>
      </p:sp>
      <p:cxnSp>
        <p:nvCxnSpPr>
          <p:cNvPr id="11" name="Rechte verbindingslijn met pijl 10">
            <a:extLst>
              <a:ext uri="{FF2B5EF4-FFF2-40B4-BE49-F238E27FC236}">
                <a16:creationId xmlns:a16="http://schemas.microsoft.com/office/drawing/2014/main" id="{2883B688-6E88-54A7-3FCF-A25B84DF8057}"/>
              </a:ext>
            </a:extLst>
          </p:cNvPr>
          <p:cNvCxnSpPr/>
          <p:nvPr/>
        </p:nvCxnSpPr>
        <p:spPr>
          <a:xfrm flipV="1">
            <a:off x="2553170" y="4074349"/>
            <a:ext cx="491068" cy="7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D3E2FED4-B7C4-F82B-A7FE-25981D180643}"/>
              </a:ext>
            </a:extLst>
          </p:cNvPr>
          <p:cNvCxnSpPr>
            <a:cxnSpLocks/>
          </p:cNvCxnSpPr>
          <p:nvPr/>
        </p:nvCxnSpPr>
        <p:spPr>
          <a:xfrm>
            <a:off x="2402652" y="4053653"/>
            <a:ext cx="603957" cy="716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3A3448C0-07A6-C8B7-3EC4-8501A9C6F199}"/>
              </a:ext>
            </a:extLst>
          </p:cNvPr>
          <p:cNvCxnSpPr>
            <a:cxnSpLocks/>
          </p:cNvCxnSpPr>
          <p:nvPr/>
        </p:nvCxnSpPr>
        <p:spPr>
          <a:xfrm flipV="1">
            <a:off x="4763911" y="4074349"/>
            <a:ext cx="491068" cy="7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3C858DEA-A171-2637-7225-D48ACB45553C}"/>
              </a:ext>
            </a:extLst>
          </p:cNvPr>
          <p:cNvCxnSpPr>
            <a:cxnSpLocks/>
          </p:cNvCxnSpPr>
          <p:nvPr/>
        </p:nvCxnSpPr>
        <p:spPr>
          <a:xfrm flipV="1">
            <a:off x="6899392" y="4074349"/>
            <a:ext cx="491068" cy="7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a:extLst>
              <a:ext uri="{FF2B5EF4-FFF2-40B4-BE49-F238E27FC236}">
                <a16:creationId xmlns:a16="http://schemas.microsoft.com/office/drawing/2014/main" id="{C7D3F2B2-D734-2212-0FE2-35855602857F}"/>
              </a:ext>
            </a:extLst>
          </p:cNvPr>
          <p:cNvCxnSpPr/>
          <p:nvPr/>
        </p:nvCxnSpPr>
        <p:spPr>
          <a:xfrm>
            <a:off x="4675130" y="4849165"/>
            <a:ext cx="3746028" cy="1129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E4905095-26EC-3EE2-B3BD-65DF3D592521}"/>
              </a:ext>
            </a:extLst>
          </p:cNvPr>
          <p:cNvCxnSpPr>
            <a:cxnSpLocks/>
          </p:cNvCxnSpPr>
          <p:nvPr/>
        </p:nvCxnSpPr>
        <p:spPr>
          <a:xfrm flipH="1" flipV="1">
            <a:off x="8425274" y="4394200"/>
            <a:ext cx="7525" cy="477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hthoek: afgeronde hoeken 21">
            <a:extLst>
              <a:ext uri="{FF2B5EF4-FFF2-40B4-BE49-F238E27FC236}">
                <a16:creationId xmlns:a16="http://schemas.microsoft.com/office/drawing/2014/main" id="{17F51708-0B18-B3BA-5902-4625902C61EB}"/>
              </a:ext>
            </a:extLst>
          </p:cNvPr>
          <p:cNvSpPr/>
          <p:nvPr/>
        </p:nvSpPr>
        <p:spPr>
          <a:xfrm>
            <a:off x="9482666" y="3828815"/>
            <a:ext cx="1674518" cy="4985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err="1">
                <a:cs typeface="Calibri"/>
              </a:rPr>
              <a:t>Accuracy</a:t>
            </a:r>
            <a:r>
              <a:rPr lang="nl-NL" dirty="0">
                <a:cs typeface="Calibri"/>
              </a:rPr>
              <a:t> / </a:t>
            </a:r>
            <a:r>
              <a:rPr lang="nl-NL" dirty="0" err="1">
                <a:cs typeface="Calibri"/>
              </a:rPr>
              <a:t>conf.matrix</a:t>
            </a:r>
            <a:endParaRPr lang="nl-NL" dirty="0" err="1">
              <a:ea typeface="Calibri"/>
              <a:cs typeface="Calibri"/>
            </a:endParaRPr>
          </a:p>
        </p:txBody>
      </p:sp>
      <p:cxnSp>
        <p:nvCxnSpPr>
          <p:cNvPr id="23" name="Rechte verbindingslijn met pijl 22">
            <a:extLst>
              <a:ext uri="{FF2B5EF4-FFF2-40B4-BE49-F238E27FC236}">
                <a16:creationId xmlns:a16="http://schemas.microsoft.com/office/drawing/2014/main" id="{464AA9BB-66E6-2988-E481-B2FADEFEA299}"/>
              </a:ext>
            </a:extLst>
          </p:cNvPr>
          <p:cNvCxnSpPr>
            <a:cxnSpLocks/>
          </p:cNvCxnSpPr>
          <p:nvPr/>
        </p:nvCxnSpPr>
        <p:spPr>
          <a:xfrm flipV="1">
            <a:off x="9072503" y="4074349"/>
            <a:ext cx="444031" cy="7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2</a:t>
            </a:fld>
            <a:endParaRPr lang="en-US" dirty="0"/>
          </a:p>
        </p:txBody>
      </p:sp>
      <p:sp>
        <p:nvSpPr>
          <p:cNvPr id="10" name="Content Placeholder 2"/>
          <p:cNvSpPr txBox="1"/>
          <p:nvPr/>
        </p:nvSpPr>
        <p:spPr>
          <a:xfrm>
            <a:off x="770755" y="1358527"/>
            <a:ext cx="10546629" cy="46617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In this project it is proven that with use of historic data on SpaceX launches and data science techniques, it is possible to get insight on which combinations of launch site, payload mass and booster type can maximize the chance on a successful landing of the first stage of a rocket.</a:t>
            </a:r>
          </a:p>
          <a:p>
            <a:pPr marL="0" indent="0">
              <a:lnSpc>
                <a:spcPct val="100000"/>
              </a:lnSpc>
              <a:spcBef>
                <a:spcPts val="1400"/>
              </a:spcBef>
              <a:buNone/>
            </a:pPr>
            <a:r>
              <a:rPr lang="en-US" sz="2200" dirty="0">
                <a:solidFill>
                  <a:schemeClr val="accent3">
                    <a:lumMod val="25000"/>
                  </a:schemeClr>
                </a:solidFill>
                <a:latin typeface="Abadi"/>
              </a:rPr>
              <a:t>This insight can be used in setting the commercial price of a customer launch request. When there is a big chance on success, the price can be sharp. When the successful landing is questionable, the price should be realistic.</a:t>
            </a:r>
          </a:p>
          <a:p>
            <a:pPr marL="0" indent="0">
              <a:lnSpc>
                <a:spcPct val="100000"/>
              </a:lnSpc>
              <a:spcBef>
                <a:spcPts val="1400"/>
              </a:spcBef>
              <a:buNone/>
            </a:pPr>
            <a:r>
              <a:rPr lang="en-US" sz="2200" dirty="0">
                <a:solidFill>
                  <a:schemeClr val="accent3">
                    <a:lumMod val="25000"/>
                  </a:schemeClr>
                </a:solidFill>
                <a:latin typeface="Abadi"/>
              </a:rPr>
              <a:t>In the sales process, the sales team should consult the data science team to help in determining the success rates before sending commercial proposals to customers.</a:t>
            </a: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p:cNvSpPr>
            <a:spLocks noGrp="1"/>
          </p:cNvSpPr>
          <p:nvPr>
            <p:ph type="body" sz="half" idx="4294967295"/>
          </p:nvPr>
        </p:nvSpPr>
        <p:spPr>
          <a:xfrm>
            <a:off x="799121" y="3741325"/>
            <a:ext cx="9934163" cy="1647885"/>
          </a:xfrm>
          <a:prstGeom prst="rect">
            <a:avLst/>
          </a:prstGeom>
        </p:spPr>
        <p:txBody>
          <a:bodyPr lIns="91440" tIns="45720" rIns="91440" bIns="45720" anchor="t">
            <a:normAutofit/>
          </a:bodyPr>
          <a:lstStyle/>
          <a:p>
            <a:pPr marL="0" indent="0">
              <a:lnSpc>
                <a:spcPct val="100000"/>
              </a:lnSpc>
              <a:spcBef>
                <a:spcPts val="1400"/>
              </a:spcBef>
              <a:buNone/>
            </a:pPr>
            <a:r>
              <a:rPr lang="en-CA" sz="2200" dirty="0">
                <a:solidFill>
                  <a:schemeClr val="accent3">
                    <a:lumMod val="25000"/>
                  </a:schemeClr>
                </a:solidFill>
                <a:latin typeface="Abadi"/>
              </a:rPr>
              <a:t>On the picture above, you can see a scatter plot of Flight Number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rPr>
              <a:t>Looking at the plot it is clear that </a:t>
            </a:r>
            <a:r>
              <a:rPr lang="en-US" sz="2200" dirty="0">
                <a:solidFill>
                  <a:schemeClr val="accent3">
                    <a:lumMod val="25000"/>
                  </a:schemeClr>
                </a:solidFill>
                <a:latin typeface="Abadi"/>
                <a:ea typeface="+mn-lt"/>
                <a:cs typeface="+mn-lt"/>
              </a:rPr>
              <a:t>e</a:t>
            </a:r>
            <a:r>
              <a:rPr lang="en-US" sz="2200" dirty="0">
                <a:solidFill>
                  <a:schemeClr val="accent3">
                    <a:lumMod val="25000"/>
                  </a:schemeClr>
                </a:solidFill>
                <a:ea typeface="+mn-lt"/>
                <a:cs typeface="+mn-lt"/>
              </a:rPr>
              <a:t>ach launch site develops greater success (orange dots) numbers as the flight numbers increase. VAFB has developed a greater chance on success earlier in time. KSC is very successful in flight numbers from about 40 on.</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Afbeelding 1" descr="Afbeelding met tekst, schermopname, lijn, Perceel&#10;&#10;Automatisch gegenereerde beschrijving">
            <a:extLst>
              <a:ext uri="{FF2B5EF4-FFF2-40B4-BE49-F238E27FC236}">
                <a16:creationId xmlns:a16="http://schemas.microsoft.com/office/drawing/2014/main" id="{E4589739-A09E-3C33-F882-FB948D2CDF40}"/>
              </a:ext>
            </a:extLst>
          </p:cNvPr>
          <p:cNvPicPr>
            <a:picLocks noChangeAspect="1"/>
          </p:cNvPicPr>
          <p:nvPr/>
        </p:nvPicPr>
        <p:blipFill>
          <a:blip r:embed="rId3"/>
          <a:stretch>
            <a:fillRect/>
          </a:stretch>
        </p:blipFill>
        <p:spPr>
          <a:xfrm>
            <a:off x="773289" y="1520959"/>
            <a:ext cx="10513718" cy="19157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666529" y="3621978"/>
            <a:ext cx="10583274" cy="2682700"/>
          </a:xfrm>
          <a:prstGeom prst="rect">
            <a:avLst/>
          </a:prstGeom>
        </p:spPr>
        <p:txBody>
          <a:bodyPr lIns="91440" tIns="45720" rIns="91440" bIns="45720" anchor="t">
            <a:normAutofit/>
          </a:bodyPr>
          <a:lstStyle/>
          <a:p>
            <a:pPr marL="0" indent="0">
              <a:lnSpc>
                <a:spcPct val="100000"/>
              </a:lnSpc>
              <a:spcBef>
                <a:spcPts val="1400"/>
              </a:spcBef>
              <a:buNone/>
            </a:pPr>
            <a:r>
              <a:rPr lang="en-CA" sz="2200" dirty="0">
                <a:solidFill>
                  <a:schemeClr val="accent3">
                    <a:lumMod val="25000"/>
                  </a:schemeClr>
                </a:solidFill>
                <a:latin typeface="Abadi"/>
              </a:rPr>
              <a:t>Looking at a scatter plot of Payload vs. Launch Site you can see that two of three launch-site have a payload range where the chance of successful first stage landings is more likely. For example the KSC LC-39A site is highly successful in the payload range until 5500 kg and from 9500 kg on. The  VAFB SLC-4E has a flawless record from 1950 kg on. And </a:t>
            </a:r>
            <a:r>
              <a:rPr lang="en-CA" sz="2200" dirty="0">
                <a:solidFill>
                  <a:schemeClr val="accent3">
                    <a:lumMod val="25000"/>
                  </a:schemeClr>
                </a:solidFill>
                <a:ea typeface="+mn-lt"/>
                <a:cs typeface="+mn-lt"/>
              </a:rPr>
              <a:t>CCAFS SLC-40 </a:t>
            </a:r>
            <a:r>
              <a:rPr lang="en-CA" sz="2200" dirty="0">
                <a:solidFill>
                  <a:schemeClr val="accent3">
                    <a:lumMod val="25000"/>
                  </a:schemeClr>
                </a:solidFill>
                <a:latin typeface="Abadi"/>
              </a:rPr>
              <a:t>has its best range in 7000 kg payloads and higher.</a:t>
            </a: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Afbeelding 1" descr="Afbeelding met schermopname, tekst, diagram, lijn&#10;&#10;Automatisch gegenereerde beschrijving">
            <a:extLst>
              <a:ext uri="{FF2B5EF4-FFF2-40B4-BE49-F238E27FC236}">
                <a16:creationId xmlns:a16="http://schemas.microsoft.com/office/drawing/2014/main" id="{32DE0452-08D3-EF4E-2261-F4FE7D1405E5}"/>
              </a:ext>
            </a:extLst>
          </p:cNvPr>
          <p:cNvPicPr>
            <a:picLocks noChangeAspect="1"/>
          </p:cNvPicPr>
          <p:nvPr/>
        </p:nvPicPr>
        <p:blipFill>
          <a:blip r:embed="rId3"/>
          <a:stretch>
            <a:fillRect/>
          </a:stretch>
        </p:blipFill>
        <p:spPr>
          <a:xfrm>
            <a:off x="669808" y="1489151"/>
            <a:ext cx="10617199" cy="206406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p:cNvSpPr>
            <a:spLocks noGrp="1"/>
          </p:cNvSpPr>
          <p:nvPr>
            <p:ph type="body" sz="half" idx="4294967295"/>
          </p:nvPr>
        </p:nvSpPr>
        <p:spPr>
          <a:xfrm>
            <a:off x="5191493" y="1630558"/>
            <a:ext cx="6020682" cy="3811588"/>
          </a:xfrm>
          <a:prstGeom prst="rect">
            <a:avLst/>
          </a:prstGeom>
        </p:spPr>
        <p:txBody>
          <a:bodyPr lIns="91440" tIns="45720" rIns="91440" bIns="45720" anchor="t">
            <a:normAutofit/>
          </a:bodyPr>
          <a:lstStyle/>
          <a:p>
            <a:pPr marL="0" indent="0">
              <a:lnSpc>
                <a:spcPct val="100000"/>
              </a:lnSpc>
              <a:spcBef>
                <a:spcPts val="1400"/>
              </a:spcBef>
              <a:buNone/>
            </a:pPr>
            <a:r>
              <a:rPr lang="en-CA" sz="2200" dirty="0">
                <a:solidFill>
                  <a:schemeClr val="accent3">
                    <a:lumMod val="25000"/>
                  </a:schemeClr>
                </a:solidFill>
                <a:latin typeface="Abadi"/>
              </a:rPr>
              <a:t>The </a:t>
            </a:r>
            <a:r>
              <a:rPr lang="en-US" sz="2200" dirty="0">
                <a:solidFill>
                  <a:schemeClr val="accent3">
                    <a:lumMod val="25000"/>
                  </a:schemeClr>
                </a:solidFill>
                <a:latin typeface="Abadi"/>
              </a:rPr>
              <a:t>bar chart on the left shows the mean success rate of each orbit type.</a:t>
            </a:r>
            <a:endParaRPr lang="nl-NL" dirty="0">
              <a:solidFill>
                <a:schemeClr val="accent3">
                  <a:lumMod val="25000"/>
                </a:schemeClr>
              </a:solidFill>
            </a:endParaRPr>
          </a:p>
          <a:p>
            <a:pPr marL="0" indent="0">
              <a:lnSpc>
                <a:spcPct val="100000"/>
              </a:lnSpc>
              <a:spcBef>
                <a:spcPts val="1400"/>
              </a:spcBef>
              <a:buNone/>
            </a:pPr>
            <a:r>
              <a:rPr lang="en-US" sz="2200" dirty="0">
                <a:solidFill>
                  <a:schemeClr val="accent3">
                    <a:lumMod val="25000"/>
                  </a:schemeClr>
                </a:solidFill>
                <a:latin typeface="Abadi"/>
              </a:rPr>
              <a:t>ES-L1, GEO, HEO and SSO have the highest success rates. Rates being a mean of 1 gives full confidence for reusability of stage 1.</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Afbeelding 1" descr="Afbeelding met tekst, schermopname, Lettertype, nummer">
            <a:extLst>
              <a:ext uri="{FF2B5EF4-FFF2-40B4-BE49-F238E27FC236}">
                <a16:creationId xmlns:a16="http://schemas.microsoft.com/office/drawing/2014/main" id="{C95EF376-1D20-4DE2-BED1-0C9CE1A239C0}"/>
              </a:ext>
            </a:extLst>
          </p:cNvPr>
          <p:cNvPicPr>
            <a:picLocks noChangeAspect="1"/>
          </p:cNvPicPr>
          <p:nvPr/>
        </p:nvPicPr>
        <p:blipFill>
          <a:blip r:embed="rId3"/>
          <a:stretch>
            <a:fillRect/>
          </a:stretch>
        </p:blipFill>
        <p:spPr>
          <a:xfrm>
            <a:off x="952030" y="1361825"/>
            <a:ext cx="4238977" cy="365457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p:cNvSpPr>
            <a:spLocks noGrp="1"/>
          </p:cNvSpPr>
          <p:nvPr>
            <p:ph type="body" sz="half" idx="4294967295"/>
          </p:nvPr>
        </p:nvSpPr>
        <p:spPr>
          <a:xfrm>
            <a:off x="685344" y="3687830"/>
            <a:ext cx="10517423" cy="308721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In the scatter plot on this page, showing the relationship between Flight Number and Orbit type, there is no clear trend. You can see that as Flight numbers increase, there is a bigger chance on success. But that was already a conclusion on the plot of Flight Number vs. Launch Site slide.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Afbeelding 1" descr="Afbeelding met tekst, schermopname, lijn, Perceel&#10;&#10;Automatisch gegenereerde beschrijving">
            <a:extLst>
              <a:ext uri="{FF2B5EF4-FFF2-40B4-BE49-F238E27FC236}">
                <a16:creationId xmlns:a16="http://schemas.microsoft.com/office/drawing/2014/main" id="{D28B42B2-10C3-A498-5E0C-1678625B9E82}"/>
              </a:ext>
            </a:extLst>
          </p:cNvPr>
          <p:cNvPicPr>
            <a:picLocks noChangeAspect="1"/>
          </p:cNvPicPr>
          <p:nvPr/>
        </p:nvPicPr>
        <p:blipFill>
          <a:blip r:embed="rId3"/>
          <a:stretch>
            <a:fillRect/>
          </a:stretch>
        </p:blipFill>
        <p:spPr>
          <a:xfrm>
            <a:off x="688622" y="1416263"/>
            <a:ext cx="10513718" cy="213458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p:cNvSpPr>
            <a:spLocks noGrp="1"/>
          </p:cNvSpPr>
          <p:nvPr>
            <p:ph type="body" sz="half" idx="4294967295"/>
          </p:nvPr>
        </p:nvSpPr>
        <p:spPr>
          <a:xfrm>
            <a:off x="770011" y="3750733"/>
            <a:ext cx="10517423" cy="1534996"/>
          </a:xfrm>
          <a:prstGeom prst="rect">
            <a:avLst/>
          </a:prstGeom>
        </p:spPr>
        <p:txBody>
          <a:bodyPr lIns="91440" tIns="45720" rIns="91440" bIns="45720" anchor="t">
            <a:normAutofit/>
          </a:bodyPr>
          <a:lstStyle/>
          <a:p>
            <a:pPr>
              <a:buNone/>
            </a:pPr>
            <a:r>
              <a:rPr lang="en-US" sz="2200" dirty="0">
                <a:solidFill>
                  <a:schemeClr val="accent3">
                    <a:lumMod val="25000"/>
                  </a:schemeClr>
                </a:solidFill>
                <a:ea typeface="+mn-lt"/>
                <a:cs typeface="+mn-lt"/>
              </a:rPr>
              <a:t>With heavy payloads the successful landing rate is higher for Polar, LEO and ISS.</a:t>
            </a:r>
            <a:endParaRPr lang="en-US" dirty="0">
              <a:solidFill>
                <a:schemeClr val="accent3">
                  <a:lumMod val="25000"/>
                </a:schemeClr>
              </a:solidFill>
              <a:ea typeface="+mn-lt"/>
              <a:cs typeface="+mn-lt"/>
            </a:endParaRPr>
          </a:p>
          <a:p>
            <a:pPr>
              <a:buNone/>
            </a:pPr>
            <a:r>
              <a:rPr lang="en-US" sz="2200" dirty="0">
                <a:solidFill>
                  <a:schemeClr val="accent3">
                    <a:lumMod val="25000"/>
                  </a:schemeClr>
                </a:solidFill>
                <a:ea typeface="+mn-lt"/>
                <a:cs typeface="+mn-lt"/>
              </a:rPr>
              <a:t>For GTO it is hard to see a relationship; both positive landing rate and negative landing (unsuccessful missions) are both there.</a:t>
            </a:r>
            <a:endParaRPr lang="en-US" sz="2200">
              <a:solidFill>
                <a:schemeClr val="accent3">
                  <a:lumMod val="25000"/>
                </a:schemeClr>
              </a:solidFill>
              <a:cs typeface="Calibri"/>
            </a:endParaRPr>
          </a:p>
          <a:p>
            <a:pPr>
              <a:buNone/>
            </a:pPr>
            <a:endParaRPr lang="en-US" sz="2200" dirty="0">
              <a:solidFill>
                <a:schemeClr val="accent3">
                  <a:lumMod val="25000"/>
                </a:schemeClr>
              </a:solidFill>
              <a:latin typeface="Calibri"/>
              <a:cs typeface="Calibr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Afbeelding 1" descr="Afbeelding met schermopname, tekst, lijn, Perceel&#10;&#10;Automatisch gegenereerde beschrijving">
            <a:extLst>
              <a:ext uri="{FF2B5EF4-FFF2-40B4-BE49-F238E27FC236}">
                <a16:creationId xmlns:a16="http://schemas.microsoft.com/office/drawing/2014/main" id="{9F812EFB-8445-071D-8154-4F541CF48D0B}"/>
              </a:ext>
            </a:extLst>
          </p:cNvPr>
          <p:cNvPicPr>
            <a:picLocks noChangeAspect="1"/>
          </p:cNvPicPr>
          <p:nvPr/>
        </p:nvPicPr>
        <p:blipFill>
          <a:blip r:embed="rId3"/>
          <a:stretch>
            <a:fillRect/>
          </a:stretch>
        </p:blipFill>
        <p:spPr>
          <a:xfrm>
            <a:off x="773289" y="1460261"/>
            <a:ext cx="10513718" cy="21877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p:cNvSpPr>
            <a:spLocks noGrp="1"/>
          </p:cNvSpPr>
          <p:nvPr>
            <p:ph type="body" sz="half" idx="4294967295"/>
          </p:nvPr>
        </p:nvSpPr>
        <p:spPr>
          <a:xfrm>
            <a:off x="6066381" y="1778127"/>
            <a:ext cx="4976459" cy="3548180"/>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In the line chart of yearly average success rate, you can see that between the years 2013 and 2017 there has been an increasing trend in the success rate with 2014 as steady rate year. </a:t>
            </a:r>
            <a:endParaRPr lang="nl-NL" dirty="0">
              <a:solidFill>
                <a:schemeClr val="accent3">
                  <a:lumMod val="25000"/>
                </a:schemeClr>
              </a:solidFill>
            </a:endParaRPr>
          </a:p>
          <a:p>
            <a:pPr marL="0" indent="0">
              <a:lnSpc>
                <a:spcPct val="100000"/>
              </a:lnSpc>
              <a:spcBef>
                <a:spcPts val="1400"/>
              </a:spcBef>
              <a:buNone/>
            </a:pPr>
            <a:r>
              <a:rPr lang="en-US" sz="2200" dirty="0">
                <a:solidFill>
                  <a:schemeClr val="accent3">
                    <a:lumMod val="25000"/>
                  </a:schemeClr>
                </a:solidFill>
                <a:latin typeface="Abadi"/>
              </a:rPr>
              <a:t>In 2018 there has been a temporary drop in the trend, increasing again in 2019. But the trend is broken again towards 2020.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rPr>
              <a:t>Conclusion is that the steady increase until 2017 is discontinued in the years after. However, the success rate nowadays is high.</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Afbeelding 5" descr="Afbeelding met tekst, diagram, lijn, Perceel&#10;&#10;Automatisch gegenereerde beschrijving">
            <a:extLst>
              <a:ext uri="{FF2B5EF4-FFF2-40B4-BE49-F238E27FC236}">
                <a16:creationId xmlns:a16="http://schemas.microsoft.com/office/drawing/2014/main" id="{E3AE4039-DDB3-0742-2D81-9D1AA145078B}"/>
              </a:ext>
            </a:extLst>
          </p:cNvPr>
          <p:cNvPicPr>
            <a:picLocks noChangeAspect="1"/>
          </p:cNvPicPr>
          <p:nvPr/>
        </p:nvPicPr>
        <p:blipFill>
          <a:blip r:embed="rId3"/>
          <a:stretch>
            <a:fillRect/>
          </a:stretch>
        </p:blipFill>
        <p:spPr>
          <a:xfrm>
            <a:off x="773289" y="1436785"/>
            <a:ext cx="5349051" cy="38339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 have used the following query to display the names of the unique launch sites in the space mission:</a:t>
            </a:r>
          </a:p>
          <a:p>
            <a:pPr marL="457200" lvl="1" indent="0">
              <a:lnSpc>
                <a:spcPct val="100000"/>
              </a:lnSpc>
              <a:spcBef>
                <a:spcPts val="1400"/>
              </a:spcBef>
              <a:buNone/>
            </a:pPr>
            <a:r>
              <a:rPr lang="en-US" sz="1400" dirty="0">
                <a:solidFill>
                  <a:srgbClr val="000000"/>
                </a:solidFill>
                <a:latin typeface="Consolas"/>
              </a:rPr>
              <a:t>SELECT DISTINCT </a:t>
            </a:r>
            <a:r>
              <a:rPr lang="en-US" sz="1400" dirty="0" err="1">
                <a:solidFill>
                  <a:srgbClr val="000000"/>
                </a:solidFill>
                <a:latin typeface="Consolas"/>
              </a:rPr>
              <a:t>Launch_site</a:t>
            </a:r>
            <a:r>
              <a:rPr lang="en-US" sz="1400" dirty="0">
                <a:solidFill>
                  <a:srgbClr val="000000"/>
                </a:solidFill>
                <a:latin typeface="Consolas"/>
              </a:rPr>
              <a:t> FROM SPACEXTABLE</a:t>
            </a:r>
          </a:p>
          <a:p>
            <a:pPr marL="0" indent="0">
              <a:lnSpc>
                <a:spcPct val="100000"/>
              </a:lnSpc>
              <a:spcBef>
                <a:spcPts val="1400"/>
              </a:spcBef>
              <a:buNone/>
            </a:pPr>
            <a:r>
              <a:rPr lang="en-US" sz="2200" dirty="0">
                <a:solidFill>
                  <a:schemeClr val="accent3">
                    <a:lumMod val="25000"/>
                  </a:schemeClr>
                </a:solidFill>
                <a:latin typeface="Abadi"/>
              </a:rPr>
              <a:t>The query result is: </a:t>
            </a:r>
            <a:endParaRPr lang="en-US"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Afbeelding 5" descr="Afbeelding met tekst, Lettertype, schermopname, ontwerp&#10;&#10;Automatisch gegenereerde beschrijving">
            <a:extLst>
              <a:ext uri="{FF2B5EF4-FFF2-40B4-BE49-F238E27FC236}">
                <a16:creationId xmlns:a16="http://schemas.microsoft.com/office/drawing/2014/main" id="{C9E7EF0D-583E-BDF7-4854-BDE1DA1FFEE3}"/>
              </a:ext>
            </a:extLst>
          </p:cNvPr>
          <p:cNvPicPr>
            <a:picLocks noChangeAspect="1"/>
          </p:cNvPicPr>
          <p:nvPr/>
        </p:nvPicPr>
        <p:blipFill>
          <a:blip r:embed="rId3"/>
          <a:stretch>
            <a:fillRect/>
          </a:stretch>
        </p:blipFill>
        <p:spPr>
          <a:xfrm>
            <a:off x="772936" y="3702050"/>
            <a:ext cx="1887831" cy="219145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770010" y="1402292"/>
            <a:ext cx="9745589" cy="1642005"/>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For finding 5 records where the launch sites’ names starts with `KSC`, I have used the query:</a:t>
            </a:r>
            <a:endParaRPr lang="nl-NL" dirty="0">
              <a:solidFill>
                <a:schemeClr val="accent3">
                  <a:lumMod val="25000"/>
                </a:schemeClr>
              </a:solidFill>
            </a:endParaRPr>
          </a:p>
          <a:p>
            <a:pPr marL="457200" lvl="1" indent="0">
              <a:lnSpc>
                <a:spcPct val="100000"/>
              </a:lnSpc>
              <a:spcBef>
                <a:spcPts val="1400"/>
              </a:spcBef>
              <a:buNone/>
            </a:pPr>
            <a:r>
              <a:rPr lang="en-US" sz="1200" dirty="0">
                <a:solidFill>
                  <a:srgbClr val="000000"/>
                </a:solidFill>
                <a:latin typeface="Consolas"/>
              </a:rPr>
              <a:t>SELECT * FROM SPACEXTABLE WHERE </a:t>
            </a:r>
            <a:r>
              <a:rPr lang="en-US" sz="1200" err="1">
                <a:solidFill>
                  <a:srgbClr val="000000"/>
                </a:solidFill>
                <a:latin typeface="Consolas"/>
              </a:rPr>
              <a:t>Launch_site</a:t>
            </a:r>
            <a:r>
              <a:rPr lang="en-US" sz="1200" dirty="0">
                <a:solidFill>
                  <a:srgbClr val="000000"/>
                </a:solidFill>
                <a:latin typeface="Consolas"/>
              </a:rPr>
              <a:t> like 'KSC%' LIMIT 5</a:t>
            </a:r>
            <a:endParaRPr lang="en-US" sz="1200">
              <a:cs typeface="Calibri"/>
            </a:endParaRPr>
          </a:p>
          <a:p>
            <a:pPr marL="0" indent="0">
              <a:lnSpc>
                <a:spcPct val="100000"/>
              </a:lnSpc>
              <a:spcBef>
                <a:spcPts val="1400"/>
              </a:spcBef>
              <a:buNone/>
            </a:pPr>
            <a:r>
              <a:rPr lang="en-US" sz="2200" dirty="0">
                <a:solidFill>
                  <a:schemeClr val="accent3">
                    <a:lumMod val="25000"/>
                  </a:schemeClr>
                </a:solidFill>
                <a:latin typeface="Abadi"/>
              </a:rPr>
              <a:t>The LIMIT parameter tailors the output of the query to not more than 5 lines. The query result is as follows:</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2" name="Afbeelding 1" descr="Afbeelding met tekst, schermopname, Lettertype, nummer&#10;&#10;Automatisch gegenereerde beschrijving">
            <a:extLst>
              <a:ext uri="{FF2B5EF4-FFF2-40B4-BE49-F238E27FC236}">
                <a16:creationId xmlns:a16="http://schemas.microsoft.com/office/drawing/2014/main" id="{28F6B4BE-D821-EB30-36BA-55C70C3738F1}"/>
              </a:ext>
            </a:extLst>
          </p:cNvPr>
          <p:cNvPicPr>
            <a:picLocks noChangeAspect="1"/>
          </p:cNvPicPr>
          <p:nvPr/>
        </p:nvPicPr>
        <p:blipFill>
          <a:blip r:embed="rId3"/>
          <a:stretch>
            <a:fillRect/>
          </a:stretch>
        </p:blipFill>
        <p:spPr>
          <a:xfrm>
            <a:off x="1328326" y="3294231"/>
            <a:ext cx="7898459" cy="262138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770010" y="1552811"/>
            <a:ext cx="9745589" cy="1943041"/>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600" dirty="0">
                <a:solidFill>
                  <a:schemeClr val="accent3">
                    <a:lumMod val="25000"/>
                  </a:schemeClr>
                </a:solidFill>
                <a:latin typeface="Abadi"/>
              </a:rPr>
              <a:t>Summarizing the total payload that was carried for customer NASA, was done using the query:</a:t>
            </a:r>
            <a:endParaRPr lang="nl-NL" sz="26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457200" lvl="1" indent="0">
              <a:lnSpc>
                <a:spcPct val="100000"/>
              </a:lnSpc>
              <a:buNone/>
            </a:pPr>
            <a:r>
              <a:rPr lang="en-US" sz="1400" dirty="0">
                <a:solidFill>
                  <a:srgbClr val="000000"/>
                </a:solidFill>
                <a:latin typeface="Consolas"/>
              </a:rPr>
              <a:t>SELECT SUM(PAYLOAD_MASS__KG_) from SPACEXTABLE WHERE Customer = 'NASA (CRS)'</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The query result (meaning that over 45 tons of load was carried for this specific customer) is: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 NASA</a:t>
            </a:r>
          </a:p>
        </p:txBody>
      </p:sp>
      <p:pic>
        <p:nvPicPr>
          <p:cNvPr id="6" name="Afbeelding 5" descr="Afbeelding met tekst, Lettertype, schermopname, wit&#10;&#10;Automatisch gegenereerde beschrijving">
            <a:extLst>
              <a:ext uri="{FF2B5EF4-FFF2-40B4-BE49-F238E27FC236}">
                <a16:creationId xmlns:a16="http://schemas.microsoft.com/office/drawing/2014/main" id="{04205A65-565E-3B84-0E45-7D433789F8B4}"/>
              </a:ext>
            </a:extLst>
          </p:cNvPr>
          <p:cNvPicPr>
            <a:picLocks noChangeAspect="1"/>
          </p:cNvPicPr>
          <p:nvPr/>
        </p:nvPicPr>
        <p:blipFill>
          <a:blip r:embed="rId3"/>
          <a:stretch>
            <a:fillRect/>
          </a:stretch>
        </p:blipFill>
        <p:spPr>
          <a:xfrm>
            <a:off x="897643" y="3862976"/>
            <a:ext cx="2823750" cy="9570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3</a:t>
            </a:fld>
            <a:endParaRPr lang="en-US" dirty="0"/>
          </a:p>
        </p:txBody>
      </p:sp>
      <p:sp>
        <p:nvSpPr>
          <p:cNvPr id="10" name="Content Placeholder 2"/>
          <p:cNvSpPr txBox="1"/>
          <p:nvPr/>
        </p:nvSpPr>
        <p:spPr>
          <a:xfrm>
            <a:off x="770549" y="1511166"/>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p:cNvSpPr>
            <a:spLocks noGrp="1"/>
          </p:cNvSpPr>
          <p:nvPr>
            <p:ph idx="4294967295"/>
          </p:nvPr>
        </p:nvSpPr>
        <p:spPr>
          <a:xfrm>
            <a:off x="770010" y="1825625"/>
            <a:ext cx="9745589" cy="2488672"/>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To calculate the average payload mass carried by booster version F9 v1.1, I used the query:</a:t>
            </a:r>
            <a:endParaRPr lang="nl-NL"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lvl="1" indent="0">
              <a:buNone/>
            </a:pPr>
            <a:r>
              <a:rPr lang="en-US" sz="1600" dirty="0">
                <a:solidFill>
                  <a:srgbClr val="000000"/>
                </a:solidFill>
                <a:latin typeface="Consolas"/>
              </a:rPr>
              <a:t>SELECT AVG(PAYLOAD_MASS__KG_) from SPACEXTABLE WHERE </a:t>
            </a:r>
            <a:r>
              <a:rPr lang="en-US" sz="1600" err="1">
                <a:solidFill>
                  <a:srgbClr val="000000"/>
                </a:solidFill>
                <a:latin typeface="Consolas"/>
              </a:rPr>
              <a:t>Booster_Version</a:t>
            </a:r>
            <a:r>
              <a:rPr lang="en-US" sz="1600" dirty="0">
                <a:solidFill>
                  <a:srgbClr val="000000"/>
                </a:solidFill>
                <a:latin typeface="Consolas"/>
              </a:rPr>
              <a:t> = 'F9 v1.1'</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The query result shows that for this specific booster type, the load of all launches summarized and divided by the number of flights,  gives an average of almost 3 tons.</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Afbeelding 1" descr="Afbeelding met tekst, Lettertype, wit, schermopname&#10;&#10;Automatisch gegenereerde beschrijving">
            <a:extLst>
              <a:ext uri="{FF2B5EF4-FFF2-40B4-BE49-F238E27FC236}">
                <a16:creationId xmlns:a16="http://schemas.microsoft.com/office/drawing/2014/main" id="{7368DEC8-723A-641F-4079-772058E9EBD4}"/>
              </a:ext>
            </a:extLst>
          </p:cNvPr>
          <p:cNvPicPr>
            <a:picLocks noChangeAspect="1"/>
          </p:cNvPicPr>
          <p:nvPr/>
        </p:nvPicPr>
        <p:blipFill>
          <a:blip r:embed="rId3"/>
          <a:stretch>
            <a:fillRect/>
          </a:stretch>
        </p:blipFill>
        <p:spPr>
          <a:xfrm>
            <a:off x="769056" y="4643673"/>
            <a:ext cx="3400778" cy="103258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p:cNvSpPr>
            <a:spLocks noGrp="1"/>
          </p:cNvSpPr>
          <p:nvPr>
            <p:ph idx="4294967295"/>
          </p:nvPr>
        </p:nvSpPr>
        <p:spPr>
          <a:xfrm>
            <a:off x="770010" y="1825625"/>
            <a:ext cx="9745589" cy="2996672"/>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For finding the date of the first successful landing outcome on a drone ship, I have selected all the lines with "Success (drone ship)" as landing outcome, and in this set determined the earliest date with the MIN(DATE) parameter.</a:t>
            </a:r>
            <a:endParaRPr lang="nl-NL" dirty="0">
              <a:solidFill>
                <a:schemeClr val="accent3">
                  <a:lumMod val="25000"/>
                </a:schemeClr>
              </a:solidFill>
              <a:latin typeface="Calibri"/>
              <a:cs typeface="Calibri"/>
            </a:endParaRPr>
          </a:p>
          <a:p>
            <a:pPr marL="0" indent="0">
              <a:lnSpc>
                <a:spcPct val="100000"/>
              </a:lnSpc>
              <a:spcBef>
                <a:spcPts val="1400"/>
              </a:spcBef>
              <a:buNone/>
            </a:pPr>
            <a:endParaRPr lang="en-US" sz="2200" dirty="0">
              <a:solidFill>
                <a:schemeClr val="accent3">
                  <a:lumMod val="25000"/>
                </a:schemeClr>
              </a:solidFill>
              <a:latin typeface="Abadi"/>
            </a:endParaRPr>
          </a:p>
          <a:p>
            <a:pPr marL="457200" lvl="1" indent="0">
              <a:buNone/>
            </a:pPr>
            <a:r>
              <a:rPr lang="en-US" sz="1600" dirty="0">
                <a:solidFill>
                  <a:srgbClr val="000000"/>
                </a:solidFill>
                <a:latin typeface="Consolas"/>
              </a:rPr>
              <a:t>SELECT MIN(DATE) from SPACEXTABLE WHERE </a:t>
            </a:r>
            <a:r>
              <a:rPr lang="en-US" sz="1600" err="1">
                <a:solidFill>
                  <a:srgbClr val="000000"/>
                </a:solidFill>
                <a:latin typeface="Consolas"/>
              </a:rPr>
              <a:t>Landing_Outcome</a:t>
            </a:r>
            <a:r>
              <a:rPr lang="en-US" sz="1600" dirty="0">
                <a:solidFill>
                  <a:srgbClr val="000000"/>
                </a:solidFill>
                <a:latin typeface="Consolas"/>
              </a:rPr>
              <a:t> = 'Success (drone ship)'</a:t>
            </a:r>
          </a:p>
          <a:p>
            <a:pPr marL="0">
              <a:buNone/>
            </a:pPr>
            <a:endParaRPr lang="en-US" sz="1800" dirty="0">
              <a:solidFill>
                <a:srgbClr val="000000"/>
              </a:solidFill>
              <a:latin typeface="Consolas"/>
              <a:cs typeface="Calibri"/>
            </a:endParaRPr>
          </a:p>
          <a:p>
            <a:pPr marL="0">
              <a:buNone/>
            </a:pPr>
            <a:r>
              <a:rPr lang="en-US" sz="2200" dirty="0">
                <a:solidFill>
                  <a:schemeClr val="accent3">
                    <a:lumMod val="25000"/>
                  </a:schemeClr>
                </a:solidFill>
                <a:latin typeface="Abadi"/>
              </a:rPr>
              <a:t>Result of the query shows that on the 27th of May in 2016 the first successful drone ship landing has been made.</a:t>
            </a:r>
          </a:p>
          <a:p>
            <a:pPr marL="0">
              <a:buNone/>
            </a:pPr>
            <a:endParaRPr lang="en-US"/>
          </a:p>
          <a:p>
            <a:pPr>
              <a:lnSpc>
                <a:spcPct val="100000"/>
              </a:lnSpc>
              <a:spcBef>
                <a:spcPts val="1400"/>
              </a:spcBef>
            </a:pPr>
            <a:endParaRPr lang="en-US" sz="2200" dirty="0">
              <a:solidFill>
                <a:srgbClr val="292929"/>
              </a:solidFill>
              <a:latin typeface="Abadi" panose="020B0604020104020204" pitchFamily="34" charset="0"/>
              <a:cs typeface="Calibr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Afbeelding 1" descr="Afbeelding met tekst, Lettertype, wit, ontwerp&#10;&#10;Automatisch gegenereerde beschrijving">
            <a:extLst>
              <a:ext uri="{FF2B5EF4-FFF2-40B4-BE49-F238E27FC236}">
                <a16:creationId xmlns:a16="http://schemas.microsoft.com/office/drawing/2014/main" id="{5ED98878-92AE-6123-B014-263EA72FF549}"/>
              </a:ext>
            </a:extLst>
          </p:cNvPr>
          <p:cNvPicPr>
            <a:picLocks noChangeAspect="1"/>
          </p:cNvPicPr>
          <p:nvPr/>
        </p:nvPicPr>
        <p:blipFill>
          <a:blip r:embed="rId3"/>
          <a:stretch>
            <a:fillRect/>
          </a:stretch>
        </p:blipFill>
        <p:spPr>
          <a:xfrm>
            <a:off x="766469" y="4954235"/>
            <a:ext cx="1496248" cy="104175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p:cNvSpPr>
            <a:spLocks noGrp="1"/>
          </p:cNvSpPr>
          <p:nvPr>
            <p:ph idx="4294967295"/>
          </p:nvPr>
        </p:nvSpPr>
        <p:spPr>
          <a:xfrm>
            <a:off x="770010" y="1571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assignment to list the names of boosters which have successfully landed on a drone ship and had payload mass greater than 4000 but less than 6000, was solved using query:</a:t>
            </a:r>
            <a:endParaRPr lang="en-US" sz="2200" dirty="0">
              <a:solidFill>
                <a:schemeClr val="accent3">
                  <a:lumMod val="25000"/>
                </a:schemeClr>
              </a:solidFill>
              <a:latin typeface="Abadi" panose="020B0604020104020204" pitchFamily="34" charset="0"/>
            </a:endParaRPr>
          </a:p>
          <a:p>
            <a:pPr marL="0" indent="0">
              <a:lnSpc>
                <a:spcPct val="100000"/>
              </a:lnSpc>
              <a:spcBef>
                <a:spcPts val="700"/>
              </a:spcBef>
              <a:buNone/>
            </a:pPr>
            <a:endParaRPr lang="en-US" sz="2200" dirty="0">
              <a:solidFill>
                <a:schemeClr val="accent3">
                  <a:lumMod val="25000"/>
                </a:schemeClr>
              </a:solidFill>
              <a:latin typeface="Abadi"/>
            </a:endParaRPr>
          </a:p>
          <a:p>
            <a:pPr marL="457200" lvl="1" indent="0">
              <a:lnSpc>
                <a:spcPct val="100000"/>
              </a:lnSpc>
              <a:buNone/>
            </a:pPr>
            <a:r>
              <a:rPr lang="en-US" sz="1600" dirty="0">
                <a:solidFill>
                  <a:srgbClr val="000000"/>
                </a:solidFill>
                <a:latin typeface="Consolas"/>
              </a:rPr>
              <a:t>SELECT </a:t>
            </a:r>
            <a:r>
              <a:rPr lang="en-US" sz="1600" err="1">
                <a:solidFill>
                  <a:srgbClr val="000000"/>
                </a:solidFill>
                <a:latin typeface="Consolas"/>
              </a:rPr>
              <a:t>Booster_Version</a:t>
            </a:r>
            <a:r>
              <a:rPr lang="en-US" sz="1600" dirty="0">
                <a:solidFill>
                  <a:srgbClr val="000000"/>
                </a:solidFill>
                <a:latin typeface="Consolas"/>
              </a:rPr>
              <a:t> from SPACEXTABLE WHERE </a:t>
            </a:r>
            <a:r>
              <a:rPr lang="en-US" sz="1600" err="1">
                <a:solidFill>
                  <a:srgbClr val="000000"/>
                </a:solidFill>
                <a:latin typeface="Consolas"/>
              </a:rPr>
              <a:t>Landing_Outcome</a:t>
            </a:r>
            <a:r>
              <a:rPr lang="en-US" sz="1600" dirty="0">
                <a:solidFill>
                  <a:srgbClr val="000000"/>
                </a:solidFill>
                <a:latin typeface="Consolas"/>
              </a:rPr>
              <a:t> = 'Success (ground pad)' AND PAYLOAD_MASS__KG_ &gt; 4000 AND PAYLOAD_MASS__KG_&lt; 6000</a:t>
            </a:r>
            <a:endParaRPr lang="en-US" sz="1600" dirty="0">
              <a:cs typeface="Calibri"/>
            </a:endParaRPr>
          </a:p>
          <a:p>
            <a:pPr marL="0" indent="0">
              <a:lnSpc>
                <a:spcPct val="100000"/>
              </a:lnSpc>
              <a:spcBef>
                <a:spcPts val="1400"/>
              </a:spcBef>
              <a:buNone/>
            </a:pPr>
            <a:r>
              <a:rPr lang="en-US" sz="2200" dirty="0">
                <a:solidFill>
                  <a:schemeClr val="accent3">
                    <a:lumMod val="25000"/>
                  </a:schemeClr>
                </a:solidFill>
                <a:latin typeface="Abadi"/>
              </a:rPr>
              <a:t>Using the load boundaries and the landing outcome status, gives the results for the following booster types:</a:t>
            </a:r>
          </a:p>
          <a:p>
            <a:pPr marL="0" indent="0">
              <a:lnSpc>
                <a:spcPct val="100000"/>
              </a:lnSpc>
              <a:spcBef>
                <a:spcPts val="1400"/>
              </a:spcBef>
              <a:buNone/>
            </a:pPr>
            <a:endParaRPr lang="en-US"/>
          </a:p>
          <a:p>
            <a:pPr marL="0" indent="0">
              <a:lnSpc>
                <a:spcPct val="100000"/>
              </a:lnSpc>
              <a:spcBef>
                <a:spcPts val="1400"/>
              </a:spcBef>
              <a:buNone/>
            </a:pPr>
            <a:endParaRPr lang="en-US" sz="2200" dirty="0">
              <a:solidFill>
                <a:schemeClr val="accent3">
                  <a:lumMod val="25000"/>
                </a:schemeClr>
              </a:solidFill>
              <a:latin typeface="Abadi"/>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Afbeelding 1" descr="Afbeelding met tekst, schermopname, Lettertype, ontwerp&#10;&#10;Automatisch gegenereerde beschrijving">
            <a:extLst>
              <a:ext uri="{FF2B5EF4-FFF2-40B4-BE49-F238E27FC236}">
                <a16:creationId xmlns:a16="http://schemas.microsoft.com/office/drawing/2014/main" id="{26D5E8B3-0BC5-85BB-5714-020CFA93F834}"/>
              </a:ext>
            </a:extLst>
          </p:cNvPr>
          <p:cNvPicPr>
            <a:picLocks noChangeAspect="1"/>
          </p:cNvPicPr>
          <p:nvPr/>
        </p:nvPicPr>
        <p:blipFill>
          <a:blip r:embed="rId3"/>
          <a:stretch>
            <a:fillRect/>
          </a:stretch>
        </p:blipFill>
        <p:spPr>
          <a:xfrm>
            <a:off x="769938" y="4834349"/>
            <a:ext cx="1762125" cy="164841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p:cNvSpPr>
            <a:spLocks noGrp="1"/>
          </p:cNvSpPr>
          <p:nvPr>
            <p:ph idx="4294967295"/>
          </p:nvPr>
        </p:nvSpPr>
        <p:spPr>
          <a:xfrm>
            <a:off x="770010" y="1825625"/>
            <a:ext cx="9745589" cy="265800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In order to calculate the total number of successful and failure mission outcomes, I have ran the following query:</a:t>
            </a:r>
          </a:p>
          <a:p>
            <a:pPr marL="914400" lvl="2">
              <a:lnSpc>
                <a:spcPct val="100000"/>
              </a:lnSpc>
              <a:spcBef>
                <a:spcPts val="1400"/>
              </a:spcBef>
              <a:buNone/>
            </a:pPr>
            <a:r>
              <a:rPr lang="en-US" sz="1400" dirty="0">
                <a:solidFill>
                  <a:srgbClr val="000000"/>
                </a:solidFill>
                <a:latin typeface="Consolas"/>
              </a:rPr>
              <a:t>SELECT </a:t>
            </a:r>
            <a:r>
              <a:rPr lang="en-US" sz="1400" err="1">
                <a:solidFill>
                  <a:srgbClr val="000000"/>
                </a:solidFill>
                <a:latin typeface="Consolas"/>
              </a:rPr>
              <a:t>Mission_Outcome</a:t>
            </a:r>
            <a:r>
              <a:rPr lang="en-US" sz="1400" dirty="0">
                <a:solidFill>
                  <a:srgbClr val="000000"/>
                </a:solidFill>
                <a:latin typeface="Consolas"/>
              </a:rPr>
              <a:t> , Count(</a:t>
            </a:r>
            <a:r>
              <a:rPr lang="en-US" sz="1400" err="1">
                <a:solidFill>
                  <a:srgbClr val="000000"/>
                </a:solidFill>
                <a:latin typeface="Consolas"/>
              </a:rPr>
              <a:t>Mission_Outcome</a:t>
            </a:r>
            <a:r>
              <a:rPr lang="en-US" sz="1400" dirty="0">
                <a:solidFill>
                  <a:srgbClr val="000000"/>
                </a:solidFill>
                <a:latin typeface="Consolas"/>
              </a:rPr>
              <a:t>) from SPACEXTABLE GROUP BY </a:t>
            </a:r>
            <a:r>
              <a:rPr lang="en-US" sz="1400" err="1">
                <a:solidFill>
                  <a:srgbClr val="000000"/>
                </a:solidFill>
                <a:latin typeface="Consolas"/>
              </a:rPr>
              <a:t>Mission_Outcome</a:t>
            </a:r>
            <a:endParaRPr lang="en-US" sz="1400">
              <a:cs typeface="Calibri"/>
            </a:endParaRPr>
          </a:p>
          <a:p>
            <a:pPr marL="0" indent="0">
              <a:lnSpc>
                <a:spcPct val="100000"/>
              </a:lnSpc>
              <a:spcBef>
                <a:spcPts val="1400"/>
              </a:spcBef>
              <a:buNone/>
            </a:pPr>
            <a:r>
              <a:rPr lang="en-US" sz="2200" dirty="0">
                <a:solidFill>
                  <a:schemeClr val="accent3">
                    <a:lumMod val="25000"/>
                  </a:schemeClr>
                </a:solidFill>
                <a:latin typeface="Abadi"/>
              </a:rPr>
              <a:t>All rows have been grouped based on the value of the column </a:t>
            </a:r>
            <a:r>
              <a:rPr lang="en-US" sz="2200" dirty="0" err="1">
                <a:solidFill>
                  <a:schemeClr val="accent3">
                    <a:lumMod val="25000"/>
                  </a:schemeClr>
                </a:solidFill>
                <a:latin typeface="Abadi"/>
              </a:rPr>
              <a:t>Mission_Outcome</a:t>
            </a:r>
            <a:r>
              <a:rPr lang="en-US" sz="2200" dirty="0">
                <a:solidFill>
                  <a:schemeClr val="accent3">
                    <a:lumMod val="25000"/>
                  </a:schemeClr>
                </a:solidFill>
                <a:latin typeface="Abadi"/>
              </a:rPr>
              <a:t> and the and he rows in a group have been counted. The result is shown below.</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Afbeelding 1" descr="Afbeelding met tekst, schermopname, Lettertype, lijn&#10;&#10;Automatisch gegenereerde beschrijving">
            <a:extLst>
              <a:ext uri="{FF2B5EF4-FFF2-40B4-BE49-F238E27FC236}">
                <a16:creationId xmlns:a16="http://schemas.microsoft.com/office/drawing/2014/main" id="{2E8374BB-2A22-9F11-F337-962695540FD7}"/>
              </a:ext>
            </a:extLst>
          </p:cNvPr>
          <p:cNvPicPr>
            <a:picLocks noChangeAspect="1"/>
          </p:cNvPicPr>
          <p:nvPr/>
        </p:nvPicPr>
        <p:blipFill>
          <a:blip r:embed="rId3"/>
          <a:stretch>
            <a:fillRect/>
          </a:stretch>
        </p:blipFill>
        <p:spPr>
          <a:xfrm>
            <a:off x="773289" y="4629824"/>
            <a:ext cx="4248385" cy="158709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p:cNvSpPr>
            <a:spLocks noGrp="1"/>
          </p:cNvSpPr>
          <p:nvPr>
            <p:ph idx="4294967295"/>
          </p:nvPr>
        </p:nvSpPr>
        <p:spPr>
          <a:xfrm>
            <a:off x="770010" y="1289403"/>
            <a:ext cx="9745589" cy="2930820"/>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Assignment was to list the names of the boosters which have carried the maximum payload mass. The following query was run:</a:t>
            </a:r>
          </a:p>
          <a:p>
            <a:pPr marL="457200" lvl="1" indent="0">
              <a:lnSpc>
                <a:spcPct val="200000"/>
              </a:lnSpc>
              <a:buNone/>
            </a:pPr>
            <a:r>
              <a:rPr lang="en-US" sz="1400" dirty="0">
                <a:solidFill>
                  <a:srgbClr val="000000"/>
                </a:solidFill>
                <a:latin typeface="Consolas"/>
              </a:rPr>
              <a:t>SELECT </a:t>
            </a:r>
            <a:r>
              <a:rPr lang="en-US" sz="1400" err="1">
                <a:solidFill>
                  <a:srgbClr val="000000"/>
                </a:solidFill>
                <a:latin typeface="Consolas"/>
              </a:rPr>
              <a:t>Booster_Version</a:t>
            </a:r>
            <a:r>
              <a:rPr lang="en-US" sz="1400" dirty="0">
                <a:solidFill>
                  <a:srgbClr val="000000"/>
                </a:solidFill>
                <a:latin typeface="Consolas"/>
              </a:rPr>
              <a:t>, PAYLOAD_MASS__KG_ from SPACEXTABLE WHERE PAYLOAD_MASS__KG_ = </a:t>
            </a:r>
          </a:p>
          <a:p>
            <a:pPr marL="457200" lvl="1" indent="0">
              <a:lnSpc>
                <a:spcPct val="200000"/>
              </a:lnSpc>
              <a:buNone/>
            </a:pPr>
            <a:r>
              <a:rPr lang="en-US" sz="1400" dirty="0">
                <a:solidFill>
                  <a:srgbClr val="000000"/>
                </a:solidFill>
                <a:latin typeface="Consolas"/>
              </a:rPr>
              <a:t>(SELECT MAX(PAYLOAD_MASS__KG_) from SPACEXTABLE)</a:t>
            </a:r>
            <a:endParaRPr lang="en-US" dirty="0"/>
          </a:p>
          <a:p>
            <a:pPr marL="914400" lvl="2">
              <a:lnSpc>
                <a:spcPct val="100000"/>
              </a:lnSpc>
              <a:spcBef>
                <a:spcPts val="1400"/>
              </a:spcBef>
              <a:buNone/>
            </a:pPr>
            <a:endParaRPr lang="en-US" sz="1400" dirty="0">
              <a:solidFill>
                <a:schemeClr val="accent3">
                  <a:lumMod val="25000"/>
                </a:schemeClr>
              </a:solidFill>
              <a:latin typeface="Abadi"/>
            </a:endParaRPr>
          </a:p>
          <a:p>
            <a:pPr marL="0" indent="0">
              <a:lnSpc>
                <a:spcPct val="100000"/>
              </a:lnSpc>
              <a:spcBef>
                <a:spcPts val="200"/>
              </a:spcBef>
              <a:buNone/>
            </a:pPr>
            <a:r>
              <a:rPr lang="en-US" sz="2200" dirty="0">
                <a:solidFill>
                  <a:schemeClr val="accent3">
                    <a:lumMod val="25000"/>
                  </a:schemeClr>
                </a:solidFill>
                <a:latin typeface="Abadi"/>
              </a:rPr>
              <a:t>With a subquery the maximum payload in the table was </a:t>
            </a:r>
            <a:endParaRPr lang="en-US" sz="2200">
              <a:solidFill>
                <a:schemeClr val="accent3">
                  <a:lumMod val="25000"/>
                </a:schemeClr>
              </a:solidFill>
              <a:latin typeface="Abadi" panose="020B0604020104020204" pitchFamily="34" charset="0"/>
            </a:endParaRPr>
          </a:p>
          <a:p>
            <a:pPr marL="0" indent="0">
              <a:lnSpc>
                <a:spcPct val="100000"/>
              </a:lnSpc>
              <a:spcBef>
                <a:spcPts val="200"/>
              </a:spcBef>
              <a:buNone/>
            </a:pPr>
            <a:r>
              <a:rPr lang="en-US" sz="2200" dirty="0">
                <a:solidFill>
                  <a:schemeClr val="accent3">
                    <a:lumMod val="25000"/>
                  </a:schemeClr>
                </a:solidFill>
                <a:latin typeface="Abadi"/>
              </a:rPr>
              <a:t>retrieved and in the query the booster versions that </a:t>
            </a:r>
            <a:endParaRPr lang="en-US" sz="2200" dirty="0">
              <a:solidFill>
                <a:schemeClr val="accent3">
                  <a:lumMod val="25000"/>
                </a:schemeClr>
              </a:solidFill>
              <a:latin typeface="Abadi" panose="020B0604020104020204" pitchFamily="34" charset="0"/>
            </a:endParaRPr>
          </a:p>
          <a:p>
            <a:pPr marL="0" indent="0">
              <a:lnSpc>
                <a:spcPct val="100000"/>
              </a:lnSpc>
              <a:spcBef>
                <a:spcPts val="200"/>
              </a:spcBef>
              <a:buNone/>
            </a:pPr>
            <a:r>
              <a:rPr lang="en-US" sz="2200" dirty="0">
                <a:solidFill>
                  <a:schemeClr val="accent3">
                    <a:lumMod val="25000"/>
                  </a:schemeClr>
                </a:solidFill>
                <a:latin typeface="Abadi"/>
              </a:rPr>
              <a:t>have carried this payload have been selected.</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Afbeelding 5" descr="Afbeelding met tekst, schermopname, Lettertype, nummer&#10;&#10;Automatisch gegenereerde beschrijving">
            <a:extLst>
              <a:ext uri="{FF2B5EF4-FFF2-40B4-BE49-F238E27FC236}">
                <a16:creationId xmlns:a16="http://schemas.microsoft.com/office/drawing/2014/main" id="{0A079A88-2DF0-21FE-F608-F05179FDB936}"/>
              </a:ext>
            </a:extLst>
          </p:cNvPr>
          <p:cNvPicPr>
            <a:picLocks noChangeAspect="1"/>
          </p:cNvPicPr>
          <p:nvPr/>
        </p:nvPicPr>
        <p:blipFill>
          <a:blip r:embed="rId3"/>
          <a:stretch>
            <a:fillRect/>
          </a:stretch>
        </p:blipFill>
        <p:spPr>
          <a:xfrm>
            <a:off x="8421864" y="2752431"/>
            <a:ext cx="2686050" cy="36861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p:cNvSpPr>
            <a:spLocks noGrp="1"/>
          </p:cNvSpPr>
          <p:nvPr>
            <p:ph idx="4294967295"/>
          </p:nvPr>
        </p:nvSpPr>
        <p:spPr>
          <a:xfrm>
            <a:off x="770010" y="1364662"/>
            <a:ext cx="9745589" cy="2902597"/>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In order to list the records which will display the month names, successful landing outcomes in ground pad, booster versions and launch site for the months in year 2017, I have setup the query:</a:t>
            </a:r>
            <a:endParaRPr lang="nl-NL" dirty="0">
              <a:solidFill>
                <a:schemeClr val="accent3">
                  <a:lumMod val="25000"/>
                </a:schemeClr>
              </a:solidFill>
            </a:endParaRPr>
          </a:p>
          <a:p>
            <a:pPr lvl="1">
              <a:lnSpc>
                <a:spcPct val="250000"/>
              </a:lnSpc>
              <a:buNone/>
            </a:pPr>
            <a:r>
              <a:rPr lang="en-US" sz="1400" dirty="0">
                <a:ea typeface="+mn-lt"/>
                <a:cs typeface="+mn-lt"/>
              </a:rPr>
              <a:t>SELECT </a:t>
            </a:r>
            <a:r>
              <a:rPr lang="en-US" sz="1400" err="1">
                <a:ea typeface="+mn-lt"/>
                <a:cs typeface="+mn-lt"/>
              </a:rPr>
              <a:t>substr</a:t>
            </a:r>
            <a:r>
              <a:rPr lang="en-US" sz="1400" dirty="0">
                <a:ea typeface="+mn-lt"/>
                <a:cs typeface="+mn-lt"/>
              </a:rPr>
              <a:t>(Date,6,2) as Month, </a:t>
            </a:r>
            <a:r>
              <a:rPr lang="en-US" sz="1400" err="1">
                <a:ea typeface="+mn-lt"/>
                <a:cs typeface="+mn-lt"/>
              </a:rPr>
              <a:t>Landing_Outcome</a:t>
            </a:r>
            <a:r>
              <a:rPr lang="en-US" sz="1400" dirty="0">
                <a:ea typeface="+mn-lt"/>
                <a:cs typeface="+mn-lt"/>
              </a:rPr>
              <a:t>, </a:t>
            </a:r>
            <a:r>
              <a:rPr lang="en-US" sz="1400" err="1">
                <a:ea typeface="+mn-lt"/>
                <a:cs typeface="+mn-lt"/>
              </a:rPr>
              <a:t>Booster_Version</a:t>
            </a:r>
            <a:r>
              <a:rPr lang="en-US" sz="1400" dirty="0">
                <a:ea typeface="+mn-lt"/>
                <a:cs typeface="+mn-lt"/>
              </a:rPr>
              <a:t>, </a:t>
            </a:r>
            <a:r>
              <a:rPr lang="en-US" sz="1400" err="1">
                <a:ea typeface="+mn-lt"/>
                <a:cs typeface="+mn-lt"/>
              </a:rPr>
              <a:t>Launch_Site</a:t>
            </a:r>
            <a:r>
              <a:rPr lang="en-US" sz="1400" dirty="0">
                <a:ea typeface="+mn-lt"/>
                <a:cs typeface="+mn-lt"/>
              </a:rPr>
              <a:t> from SPACEXTABLE WHERE </a:t>
            </a:r>
            <a:r>
              <a:rPr lang="en-US" sz="1400" err="1">
                <a:ea typeface="+mn-lt"/>
                <a:cs typeface="+mn-lt"/>
              </a:rPr>
              <a:t>substr</a:t>
            </a:r>
            <a:r>
              <a:rPr lang="en-US" sz="1400" dirty="0">
                <a:ea typeface="+mn-lt"/>
                <a:cs typeface="+mn-lt"/>
              </a:rPr>
              <a:t>(Date,0,5) ='2017' AND </a:t>
            </a:r>
            <a:r>
              <a:rPr lang="en-US" sz="1400" err="1">
                <a:ea typeface="+mn-lt"/>
                <a:cs typeface="+mn-lt"/>
              </a:rPr>
              <a:t>Landing_Outcome</a:t>
            </a:r>
            <a:r>
              <a:rPr lang="en-US" sz="1400" dirty="0">
                <a:ea typeface="+mn-lt"/>
                <a:cs typeface="+mn-lt"/>
              </a:rPr>
              <a:t> = 'Success (ground pad)' ORDER BY Month</a:t>
            </a:r>
            <a:endParaRPr lang="en-US" dirty="0">
              <a:cs typeface="Calibri"/>
            </a:endParaRPr>
          </a:p>
          <a:p>
            <a:pPr marL="0" indent="0">
              <a:lnSpc>
                <a:spcPct val="100000"/>
              </a:lnSpc>
              <a:spcBef>
                <a:spcPts val="1400"/>
              </a:spcBef>
              <a:buNone/>
            </a:pPr>
            <a:r>
              <a:rPr lang="en-US" sz="2200" dirty="0">
                <a:solidFill>
                  <a:schemeClr val="accent3">
                    <a:lumMod val="25000"/>
                  </a:schemeClr>
                </a:solidFill>
                <a:latin typeface="Abadi"/>
              </a:rPr>
              <a:t>With the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 statement, specific parts of the date string have been set for selecting records and displaying the results. Query result is: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2017 Launch Records</a:t>
            </a:r>
          </a:p>
        </p:txBody>
      </p:sp>
      <p:pic>
        <p:nvPicPr>
          <p:cNvPr id="6" name="Afbeelding 5" descr="Afbeelding met tekst, schermopname, Lettertype, nummer&#10;&#10;Automatisch gegenereerde beschrijving">
            <a:extLst>
              <a:ext uri="{FF2B5EF4-FFF2-40B4-BE49-F238E27FC236}">
                <a16:creationId xmlns:a16="http://schemas.microsoft.com/office/drawing/2014/main" id="{C47E22E5-3BFF-C5A8-EA8A-32F703AA3562}"/>
              </a:ext>
            </a:extLst>
          </p:cNvPr>
          <p:cNvPicPr>
            <a:picLocks noChangeAspect="1"/>
          </p:cNvPicPr>
          <p:nvPr/>
        </p:nvPicPr>
        <p:blipFill>
          <a:blip r:embed="rId3"/>
          <a:stretch>
            <a:fillRect/>
          </a:stretch>
        </p:blipFill>
        <p:spPr>
          <a:xfrm>
            <a:off x="773289" y="4350214"/>
            <a:ext cx="4107274" cy="206164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p:cNvSpPr>
            <a:spLocks noGrp="1"/>
          </p:cNvSpPr>
          <p:nvPr>
            <p:ph idx="4294967295"/>
          </p:nvPr>
        </p:nvSpPr>
        <p:spPr>
          <a:xfrm>
            <a:off x="770010" y="1825625"/>
            <a:ext cx="9745589" cy="2422821"/>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For the assignment to rank the count of landing outcomes (such as Failure (drone ship) or Success (ground pad)) between the date 2010-06-04 and 2017-03-20, in descending order, the following query has been setup:</a:t>
            </a:r>
            <a:endParaRPr lang="nl-NL" dirty="0">
              <a:solidFill>
                <a:schemeClr val="accent3">
                  <a:lumMod val="25000"/>
                </a:schemeClr>
              </a:solidFill>
            </a:endParaRPr>
          </a:p>
          <a:p>
            <a:pPr lvl="1">
              <a:lnSpc>
                <a:spcPct val="200000"/>
              </a:lnSpc>
              <a:buNone/>
            </a:pPr>
            <a:r>
              <a:rPr lang="en-US" sz="1400" dirty="0">
                <a:solidFill>
                  <a:srgbClr val="000000"/>
                </a:solidFill>
                <a:latin typeface="Calibri"/>
                <a:cs typeface="Calibri"/>
              </a:rPr>
              <a:t>SELECT </a:t>
            </a:r>
            <a:r>
              <a:rPr lang="en-US" sz="1400" dirty="0" err="1">
                <a:solidFill>
                  <a:srgbClr val="000000"/>
                </a:solidFill>
                <a:latin typeface="Calibri"/>
                <a:cs typeface="Calibri"/>
              </a:rPr>
              <a:t>Landing_Outcome</a:t>
            </a:r>
            <a:r>
              <a:rPr lang="en-US" sz="1400" dirty="0">
                <a:solidFill>
                  <a:srgbClr val="000000"/>
                </a:solidFill>
                <a:latin typeface="Calibri"/>
                <a:cs typeface="Calibri"/>
              </a:rPr>
              <a:t>, COUNT(</a:t>
            </a:r>
            <a:r>
              <a:rPr lang="en-US" sz="1400" dirty="0" err="1">
                <a:solidFill>
                  <a:srgbClr val="000000"/>
                </a:solidFill>
                <a:latin typeface="Calibri"/>
                <a:cs typeface="Calibri"/>
              </a:rPr>
              <a:t>Landing_Outcome</a:t>
            </a:r>
            <a:r>
              <a:rPr lang="en-US" sz="1400" dirty="0">
                <a:solidFill>
                  <a:srgbClr val="000000"/>
                </a:solidFill>
                <a:latin typeface="Calibri"/>
                <a:cs typeface="Calibri"/>
              </a:rPr>
              <a:t>) as Number FROM SPACEXTABLE WHERE Date BETWEEN '2010-06-04' AND '2017-03-20' GROUP BY </a:t>
            </a:r>
            <a:r>
              <a:rPr lang="en-US" sz="1400" dirty="0" err="1">
                <a:solidFill>
                  <a:srgbClr val="000000"/>
                </a:solidFill>
                <a:latin typeface="Calibri"/>
                <a:cs typeface="Calibri"/>
              </a:rPr>
              <a:t>Landing_Outcome</a:t>
            </a:r>
            <a:r>
              <a:rPr lang="en-US" sz="1400" dirty="0">
                <a:solidFill>
                  <a:srgbClr val="000000"/>
                </a:solidFill>
                <a:latin typeface="Calibri"/>
                <a:cs typeface="Calibri"/>
              </a:rPr>
              <a:t> ORDER BY Number DESC</a:t>
            </a:r>
          </a:p>
          <a:p>
            <a:pPr marL="914400" lvl="2" indent="0">
              <a:lnSpc>
                <a:spcPct val="100000"/>
              </a:lnSpc>
              <a:spcBef>
                <a:spcPts val="1400"/>
              </a:spcBef>
              <a:buNone/>
            </a:pPr>
            <a:endParaRPr lang="en-US" sz="14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Afbeelding 5" descr="Afbeelding met tekst, schermopname, Lettertype, nummer&#10;&#10;Automatisch gegenereerde beschrijving">
            <a:extLst>
              <a:ext uri="{FF2B5EF4-FFF2-40B4-BE49-F238E27FC236}">
                <a16:creationId xmlns:a16="http://schemas.microsoft.com/office/drawing/2014/main" id="{04480B2B-0D6F-CA32-8FF1-CFEF8BF326F5}"/>
              </a:ext>
            </a:extLst>
          </p:cNvPr>
          <p:cNvPicPr>
            <a:picLocks noChangeAspect="1"/>
          </p:cNvPicPr>
          <p:nvPr/>
        </p:nvPicPr>
        <p:blipFill>
          <a:blip r:embed="rId3"/>
          <a:stretch>
            <a:fillRect/>
          </a:stretch>
        </p:blipFill>
        <p:spPr>
          <a:xfrm>
            <a:off x="8033162" y="3449578"/>
            <a:ext cx="2663825" cy="3035065"/>
          </a:xfrm>
          <a:prstGeom prst="rect">
            <a:avLst/>
          </a:prstGeom>
        </p:spPr>
      </p:pic>
      <p:sp>
        <p:nvSpPr>
          <p:cNvPr id="7" name="Tekstvak 6">
            <a:extLst>
              <a:ext uri="{FF2B5EF4-FFF2-40B4-BE49-F238E27FC236}">
                <a16:creationId xmlns:a16="http://schemas.microsoft.com/office/drawing/2014/main" id="{DE953A24-C968-F059-505B-D5327EB7F2AC}"/>
              </a:ext>
            </a:extLst>
          </p:cNvPr>
          <p:cNvSpPr txBox="1"/>
          <p:nvPr/>
        </p:nvSpPr>
        <p:spPr>
          <a:xfrm>
            <a:off x="771407" y="4252147"/>
            <a:ext cx="6086592"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400"/>
              </a:spcBef>
            </a:pPr>
            <a:r>
              <a:rPr lang="en-US" sz="2200" dirty="0">
                <a:solidFill>
                  <a:schemeClr val="accent3">
                    <a:lumMod val="25000"/>
                  </a:schemeClr>
                </a:solidFill>
                <a:ea typeface="+mn-lt"/>
                <a:cs typeface="+mn-lt"/>
              </a:rPr>
              <a:t>With the date boundaries, grouping by landing outcome and ordering by the number for that group in descending order, the following subset on the right was selected:</a:t>
            </a:r>
            <a:endParaRPr lang="nl-NL" dirty="0">
              <a:solidFill>
                <a:schemeClr val="accent3">
                  <a:lumMod val="25000"/>
                </a:schemeClr>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p:cNvSpPr>
            <a:spLocks noGrp="1"/>
          </p:cNvSpPr>
          <p:nvPr>
            <p:ph idx="4294967295"/>
          </p:nvPr>
        </p:nvSpPr>
        <p:spPr>
          <a:xfrm>
            <a:off x="770010" y="1825625"/>
            <a:ext cx="9745589" cy="757709"/>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Using Folium a map was made with markers for all SpaceX launch sites. The results is as follows:</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all launch sites (1)</a:t>
            </a:r>
          </a:p>
        </p:txBody>
      </p:sp>
      <p:pic>
        <p:nvPicPr>
          <p:cNvPr id="4" name="Afbeelding 3" descr="Afbeelding met kaart, tekst, atlas&#10;&#10;Automatisch gegenereerde beschrijving">
            <a:extLst>
              <a:ext uri="{FF2B5EF4-FFF2-40B4-BE49-F238E27FC236}">
                <a16:creationId xmlns:a16="http://schemas.microsoft.com/office/drawing/2014/main" id="{B0F642B4-BD14-5337-920E-EB7D7110A3A0}"/>
              </a:ext>
            </a:extLst>
          </p:cNvPr>
          <p:cNvPicPr>
            <a:picLocks noChangeAspect="1"/>
          </p:cNvPicPr>
          <p:nvPr/>
        </p:nvPicPr>
        <p:blipFill>
          <a:blip r:embed="rId3"/>
          <a:stretch>
            <a:fillRect/>
          </a:stretch>
        </p:blipFill>
        <p:spPr>
          <a:xfrm>
            <a:off x="801511" y="2591939"/>
            <a:ext cx="6619051" cy="3386269"/>
          </a:xfrm>
          <a:prstGeom prst="rect">
            <a:avLst/>
          </a:prstGeom>
        </p:spPr>
      </p:pic>
    </p:spTree>
    <p:extLst>
      <p:ext uri="{BB962C8B-B14F-4D97-AF65-F5344CB8AC3E}">
        <p14:creationId xmlns:p14="http://schemas.microsoft.com/office/powerpoint/2010/main" val="1292679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p:cNvSpPr>
            <a:spLocks noGrp="1"/>
          </p:cNvSpPr>
          <p:nvPr>
            <p:ph idx="4294967295"/>
          </p:nvPr>
        </p:nvSpPr>
        <p:spPr>
          <a:xfrm>
            <a:off x="817047" y="1242365"/>
            <a:ext cx="9745589" cy="776524"/>
          </a:xfrm>
          <a:prstGeom prst="rect">
            <a:avLst/>
          </a:prstGeom>
        </p:spPr>
        <p:txBody>
          <a:bodyPr lIns="91440" tIns="45720" rIns="91440" bIns="45720" anchor="t">
            <a:normAutofit/>
          </a:bodyPr>
          <a:lstStyle/>
          <a:p>
            <a:pPr marL="0" indent="0">
              <a:lnSpc>
                <a:spcPct val="100000"/>
              </a:lnSpc>
              <a:spcBef>
                <a:spcPts val="1400"/>
              </a:spcBef>
              <a:buNone/>
            </a:pPr>
            <a:r>
              <a:rPr lang="en-US" sz="1500" dirty="0">
                <a:solidFill>
                  <a:schemeClr val="accent3">
                    <a:lumMod val="25000"/>
                  </a:schemeClr>
                </a:solidFill>
                <a:latin typeface="Abadi"/>
              </a:rPr>
              <a:t>Because the launch sites on a global scale map are hard to distinguish, a zoomed in map of west coast and east coast launch sites is added:</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a:cs typeface="Calibri"/>
            </a:endParaRPr>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all launch sites (2)</a:t>
            </a:r>
          </a:p>
        </p:txBody>
      </p:sp>
      <p:pic>
        <p:nvPicPr>
          <p:cNvPr id="4" name="Afbeelding 3" descr="Afbeelding met tekst, kaart, atlas&#10;&#10;Automatisch gegenereerde beschrijving">
            <a:extLst>
              <a:ext uri="{FF2B5EF4-FFF2-40B4-BE49-F238E27FC236}">
                <a16:creationId xmlns:a16="http://schemas.microsoft.com/office/drawing/2014/main" id="{ABADA602-228D-F916-7FF2-255EC7DC11B5}"/>
              </a:ext>
            </a:extLst>
          </p:cNvPr>
          <p:cNvPicPr>
            <a:picLocks noChangeAspect="1"/>
          </p:cNvPicPr>
          <p:nvPr/>
        </p:nvPicPr>
        <p:blipFill>
          <a:blip r:embed="rId3"/>
          <a:stretch>
            <a:fillRect/>
          </a:stretch>
        </p:blipFill>
        <p:spPr>
          <a:xfrm>
            <a:off x="820326" y="1957370"/>
            <a:ext cx="2366904" cy="2341187"/>
          </a:xfrm>
          <a:prstGeom prst="rect">
            <a:avLst/>
          </a:prstGeom>
        </p:spPr>
      </p:pic>
      <p:sp>
        <p:nvSpPr>
          <p:cNvPr id="9" name="Content Placeholder 4">
            <a:extLst>
              <a:ext uri="{FF2B5EF4-FFF2-40B4-BE49-F238E27FC236}">
                <a16:creationId xmlns:a16="http://schemas.microsoft.com/office/drawing/2014/main" id="{0A0A307B-0380-AB6E-8A90-0DEBE81B593E}"/>
              </a:ext>
            </a:extLst>
          </p:cNvPr>
          <p:cNvSpPr txBox="1">
            <a:spLocks/>
          </p:cNvSpPr>
          <p:nvPr/>
        </p:nvSpPr>
        <p:spPr>
          <a:xfrm>
            <a:off x="771892" y="4461580"/>
            <a:ext cx="9971366" cy="1952451"/>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Findings on the screenshot:</a:t>
            </a:r>
            <a:endParaRPr lang="nl-NL" dirty="0">
              <a:solidFill>
                <a:schemeClr val="accent3">
                  <a:lumMod val="25000"/>
                </a:schemeClr>
              </a:solidFill>
              <a:cs typeface="Calibri"/>
            </a:endParaRPr>
          </a:p>
          <a:p>
            <a:pPr>
              <a:buNone/>
            </a:pPr>
            <a:r>
              <a:rPr lang="en-US" sz="2200" dirty="0">
                <a:solidFill>
                  <a:schemeClr val="accent3">
                    <a:lumMod val="25000"/>
                  </a:schemeClr>
                </a:solidFill>
                <a:ea typeface="+mn-lt"/>
                <a:cs typeface="+mn-lt"/>
              </a:rPr>
              <a:t>The Florida launch sites are the closest to the equator line. All launch sites are in very close proximity to the coast. VandenBerg is on the West coast, the other three are on the East coast</a:t>
            </a:r>
            <a:endParaRPr lang="en-US" dirty="0">
              <a:solidFill>
                <a:schemeClr val="accent3">
                  <a:lumMod val="25000"/>
                </a:schemeClr>
              </a:solidFill>
            </a:endParaRPr>
          </a:p>
          <a:p>
            <a:pPr>
              <a:buNone/>
            </a:pPr>
            <a:r>
              <a:rPr lang="en-US" sz="2200" dirty="0">
                <a:solidFill>
                  <a:schemeClr val="accent3">
                    <a:lumMod val="25000"/>
                  </a:schemeClr>
                </a:solidFill>
                <a:ea typeface="+mn-lt"/>
                <a:cs typeface="+mn-lt"/>
              </a:rPr>
              <a:t>Launching from a location near the equator, the object gets the advantage of the earth's spinning speed.</a:t>
            </a:r>
            <a:endParaRPr lang="en-US" dirty="0">
              <a:solidFill>
                <a:schemeClr val="accent3">
                  <a:lumMod val="25000"/>
                </a:schemeClr>
              </a:solidFill>
            </a:endParaRPr>
          </a:p>
          <a:p>
            <a:pPr>
              <a:buNone/>
            </a:pPr>
            <a:r>
              <a:rPr lang="en-US" sz="2200" dirty="0">
                <a:solidFill>
                  <a:schemeClr val="accent3">
                    <a:lumMod val="25000"/>
                  </a:schemeClr>
                </a:solidFill>
                <a:ea typeface="+mn-lt"/>
                <a:cs typeface="+mn-lt"/>
              </a:rPr>
              <a:t>The earth is turning in East direction. Launching from the East coast gives the space aircraft an additional boost due to the rotational speed of Earth.</a:t>
            </a:r>
            <a:endParaRPr lang="en-US" dirty="0">
              <a:solidFill>
                <a:schemeClr val="accent3">
                  <a:lumMod val="25000"/>
                </a:schemeClr>
              </a:solidFill>
            </a:endParaRPr>
          </a:p>
          <a:p>
            <a:pPr>
              <a:buNone/>
            </a:pPr>
            <a:r>
              <a:rPr lang="en-US" sz="2200" dirty="0">
                <a:solidFill>
                  <a:schemeClr val="accent3">
                    <a:lumMod val="25000"/>
                  </a:schemeClr>
                </a:solidFill>
                <a:ea typeface="+mn-lt"/>
                <a:cs typeface="+mn-lt"/>
              </a:rPr>
              <a:t>Launching from the Eastern location in Eastward direction the object will be flying over the ocean. If anything might go wrong, it is likely that the object or parts of the object will land in the sea.</a:t>
            </a: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a:cs typeface="Calibri"/>
            </a:endParaRPr>
          </a:p>
        </p:txBody>
      </p:sp>
      <p:pic>
        <p:nvPicPr>
          <p:cNvPr id="10" name="Afbeelding 9" descr="Afbeelding met kaart, tekst&#10;&#10;Automatisch gegenereerde beschrijving">
            <a:extLst>
              <a:ext uri="{FF2B5EF4-FFF2-40B4-BE49-F238E27FC236}">
                <a16:creationId xmlns:a16="http://schemas.microsoft.com/office/drawing/2014/main" id="{7C28CE4E-3834-CBE6-7F02-351270F3ECAE}"/>
              </a:ext>
            </a:extLst>
          </p:cNvPr>
          <p:cNvPicPr>
            <a:picLocks noChangeAspect="1"/>
          </p:cNvPicPr>
          <p:nvPr/>
        </p:nvPicPr>
        <p:blipFill>
          <a:blip r:embed="rId4"/>
          <a:stretch>
            <a:fillRect/>
          </a:stretch>
        </p:blipFill>
        <p:spPr>
          <a:xfrm>
            <a:off x="4112919" y="1955408"/>
            <a:ext cx="3147719" cy="23733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6993" y="4035996"/>
            <a:ext cx="9452025" cy="18984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ts val="1400"/>
              </a:spcBef>
              <a:buNone/>
            </a:pPr>
            <a:r>
              <a:rPr lang="en-US" sz="1800" dirty="0">
                <a:solidFill>
                  <a:schemeClr val="accent3">
                    <a:lumMod val="25000"/>
                  </a:schemeClr>
                </a:solidFill>
                <a:latin typeface="Calibri"/>
                <a:ea typeface="Calibri"/>
                <a:cs typeface="Calibri"/>
              </a:rPr>
              <a:t>In this project we will use data science techniques to determine the key factors that influence the chance of a successful landing of the first stage of a rocket.</a:t>
            </a:r>
          </a:p>
          <a:p>
            <a:pPr marL="0" indent="0">
              <a:spcBef>
                <a:spcPts val="1400"/>
              </a:spcBef>
              <a:buNone/>
            </a:pPr>
            <a:r>
              <a:rPr lang="en-US" sz="1800" dirty="0">
                <a:solidFill>
                  <a:schemeClr val="accent3">
                    <a:lumMod val="25000"/>
                  </a:schemeClr>
                </a:solidFill>
                <a:latin typeface="Calibri"/>
                <a:ea typeface="Calibri"/>
                <a:cs typeface="Calibri"/>
              </a:rPr>
              <a:t>Main question to answer is which factors help in predicting a successful landing of the first stage.</a:t>
            </a:r>
          </a:p>
        </p:txBody>
      </p:sp>
      <p:sp>
        <p:nvSpPr>
          <p:cNvPr id="2" name="Tekstvak 1">
            <a:extLst>
              <a:ext uri="{FF2B5EF4-FFF2-40B4-BE49-F238E27FC236}">
                <a16:creationId xmlns:a16="http://schemas.microsoft.com/office/drawing/2014/main" id="{4ED97956-E050-1B16-AD09-2ED8AC0DE1AB}"/>
              </a:ext>
            </a:extLst>
          </p:cNvPr>
          <p:cNvSpPr txBox="1"/>
          <p:nvPr/>
        </p:nvSpPr>
        <p:spPr>
          <a:xfrm>
            <a:off x="827851" y="1674517"/>
            <a:ext cx="942622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mn-lt"/>
                <a:cs typeface="+mn-lt"/>
              </a:rPr>
              <a:t>SpaceX, the company of well-known founder Elon Musk, advertises Falcon 9 rocket launches on its website with a cost of 62 million dollar. Although this is a considerable amount of money, it is relatively inexpensive compared to competitors. Their launches cost up to 165 millions.</a:t>
            </a:r>
          </a:p>
          <a:p>
            <a:endParaRPr lang="en-GB" dirty="0">
              <a:ea typeface="+mn-lt"/>
              <a:cs typeface="+mn-lt"/>
            </a:endParaRPr>
          </a:p>
          <a:p>
            <a:r>
              <a:rPr lang="en-GB" dirty="0">
                <a:ea typeface="+mn-lt"/>
                <a:cs typeface="+mn-lt"/>
              </a:rPr>
              <a:t>Much of the savings is accomplished because SpaceX can reuse the first stage. This will only be with a controlled landing of the first stage. And this is not with all missions. Therefore if we can determine if the first stage will land, we can determine the cost of a launch.</a:t>
            </a:r>
            <a:endParaRPr lang="en-GB" dirty="0">
              <a:ea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p:cNvSpPr>
            <a:spLocks noGrp="1"/>
          </p:cNvSpPr>
          <p:nvPr>
            <p:ph idx="4294967295"/>
          </p:nvPr>
        </p:nvSpPr>
        <p:spPr>
          <a:xfrm>
            <a:off x="770010" y="1345847"/>
            <a:ext cx="9745589" cy="89882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Using markers with a red or green color, representing a successful or unsuccessful landing, insight has been created on how successful a site is.</a:t>
            </a:r>
          </a:p>
          <a:p>
            <a:pPr marL="0" indent="0">
              <a:lnSpc>
                <a:spcPct val="100000"/>
              </a:lnSpc>
              <a:spcBef>
                <a:spcPts val="1400"/>
              </a:spcBef>
              <a:buNone/>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latin typeface="Calibri"/>
              <a:cs typeface="Calibri"/>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per site </a:t>
            </a:r>
          </a:p>
        </p:txBody>
      </p:sp>
      <p:sp>
        <p:nvSpPr>
          <p:cNvPr id="4" name="Tekstvak 3">
            <a:extLst>
              <a:ext uri="{FF2B5EF4-FFF2-40B4-BE49-F238E27FC236}">
                <a16:creationId xmlns:a16="http://schemas.microsoft.com/office/drawing/2014/main" id="{00BC3193-F92B-F4E1-ADA9-2C01E2379F3D}"/>
              </a:ext>
            </a:extLst>
          </p:cNvPr>
          <p:cNvSpPr txBox="1"/>
          <p:nvPr/>
        </p:nvSpPr>
        <p:spPr>
          <a:xfrm>
            <a:off x="809037" y="4628445"/>
            <a:ext cx="2699925" cy="366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dirty="0">
                <a:ea typeface="+mn-lt"/>
                <a:cs typeface="+mn-lt"/>
              </a:rPr>
              <a:t>VAFB SLC-4E</a:t>
            </a:r>
            <a:endParaRPr lang="nl-NL" dirty="0"/>
          </a:p>
        </p:txBody>
      </p:sp>
      <p:pic>
        <p:nvPicPr>
          <p:cNvPr id="6" name="Afbeelding 5" descr="Afbeelding met cirkel&#10;&#10;Automatisch gegenereerde beschrijving">
            <a:extLst>
              <a:ext uri="{FF2B5EF4-FFF2-40B4-BE49-F238E27FC236}">
                <a16:creationId xmlns:a16="http://schemas.microsoft.com/office/drawing/2014/main" id="{F1A73339-D689-07E7-5CE0-F39A4EEBB8F2}"/>
              </a:ext>
            </a:extLst>
          </p:cNvPr>
          <p:cNvPicPr>
            <a:picLocks noChangeAspect="1"/>
          </p:cNvPicPr>
          <p:nvPr/>
        </p:nvPicPr>
        <p:blipFill>
          <a:blip r:embed="rId3"/>
          <a:stretch>
            <a:fillRect/>
          </a:stretch>
        </p:blipFill>
        <p:spPr>
          <a:xfrm>
            <a:off x="3764845" y="2133546"/>
            <a:ext cx="2413941" cy="2421578"/>
          </a:xfrm>
          <a:prstGeom prst="rect">
            <a:avLst/>
          </a:prstGeom>
        </p:spPr>
      </p:pic>
      <p:pic>
        <p:nvPicPr>
          <p:cNvPr id="7" name="Afbeelding 6" descr="Afbeelding met schermopname, cirkel, ontwerp&#10;&#10;Automatisch gegenereerde beschrijving">
            <a:extLst>
              <a:ext uri="{FF2B5EF4-FFF2-40B4-BE49-F238E27FC236}">
                <a16:creationId xmlns:a16="http://schemas.microsoft.com/office/drawing/2014/main" id="{8E70D041-B0E2-97AE-83CF-5E1757232D87}"/>
              </a:ext>
            </a:extLst>
          </p:cNvPr>
          <p:cNvPicPr>
            <a:picLocks noChangeAspect="1"/>
          </p:cNvPicPr>
          <p:nvPr/>
        </p:nvPicPr>
        <p:blipFill>
          <a:blip r:embed="rId4"/>
          <a:stretch>
            <a:fillRect/>
          </a:stretch>
        </p:blipFill>
        <p:spPr>
          <a:xfrm>
            <a:off x="6342592" y="2137893"/>
            <a:ext cx="2498373" cy="2441105"/>
          </a:xfrm>
          <a:prstGeom prst="rect">
            <a:avLst/>
          </a:prstGeom>
        </p:spPr>
      </p:pic>
      <p:pic>
        <p:nvPicPr>
          <p:cNvPr id="9" name="Afbeelding 8">
            <a:extLst>
              <a:ext uri="{FF2B5EF4-FFF2-40B4-BE49-F238E27FC236}">
                <a16:creationId xmlns:a16="http://schemas.microsoft.com/office/drawing/2014/main" id="{C6940BC5-AC00-B03B-7930-C4198A07E5F5}"/>
              </a:ext>
            </a:extLst>
          </p:cNvPr>
          <p:cNvPicPr>
            <a:picLocks noChangeAspect="1"/>
          </p:cNvPicPr>
          <p:nvPr/>
        </p:nvPicPr>
        <p:blipFill>
          <a:blip r:embed="rId5"/>
          <a:stretch>
            <a:fillRect/>
          </a:stretch>
        </p:blipFill>
        <p:spPr>
          <a:xfrm>
            <a:off x="9014708" y="2129014"/>
            <a:ext cx="2582215" cy="2440046"/>
          </a:xfrm>
          <a:prstGeom prst="rect">
            <a:avLst/>
          </a:prstGeom>
        </p:spPr>
      </p:pic>
      <p:sp>
        <p:nvSpPr>
          <p:cNvPr id="10" name="Tekstvak 9">
            <a:extLst>
              <a:ext uri="{FF2B5EF4-FFF2-40B4-BE49-F238E27FC236}">
                <a16:creationId xmlns:a16="http://schemas.microsoft.com/office/drawing/2014/main" id="{CE870BC2-F5EB-B896-BE9D-F0089E4ECD07}"/>
              </a:ext>
            </a:extLst>
          </p:cNvPr>
          <p:cNvSpPr txBox="1"/>
          <p:nvPr/>
        </p:nvSpPr>
        <p:spPr>
          <a:xfrm>
            <a:off x="8965259" y="4628445"/>
            <a:ext cx="2699925" cy="366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dirty="0">
                <a:ea typeface="+mn-lt"/>
                <a:cs typeface="+mn-lt"/>
              </a:rPr>
              <a:t>CCAFS SLC-40</a:t>
            </a:r>
            <a:endParaRPr lang="nl-NL" dirty="0"/>
          </a:p>
        </p:txBody>
      </p:sp>
      <p:sp>
        <p:nvSpPr>
          <p:cNvPr id="11" name="Tekstvak 10">
            <a:extLst>
              <a:ext uri="{FF2B5EF4-FFF2-40B4-BE49-F238E27FC236}">
                <a16:creationId xmlns:a16="http://schemas.microsoft.com/office/drawing/2014/main" id="{58F25940-9EA4-21D1-45B1-FA0455C81556}"/>
              </a:ext>
            </a:extLst>
          </p:cNvPr>
          <p:cNvSpPr txBox="1"/>
          <p:nvPr/>
        </p:nvSpPr>
        <p:spPr>
          <a:xfrm>
            <a:off x="6293555" y="4628445"/>
            <a:ext cx="2699925" cy="366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dirty="0">
                <a:ea typeface="+mn-lt"/>
                <a:cs typeface="+mn-lt"/>
              </a:rPr>
              <a:t>CCAFS LC-40</a:t>
            </a:r>
            <a:endParaRPr lang="nl-NL" dirty="0"/>
          </a:p>
        </p:txBody>
      </p:sp>
      <p:sp>
        <p:nvSpPr>
          <p:cNvPr id="12" name="Tekstvak 11">
            <a:extLst>
              <a:ext uri="{FF2B5EF4-FFF2-40B4-BE49-F238E27FC236}">
                <a16:creationId xmlns:a16="http://schemas.microsoft.com/office/drawing/2014/main" id="{3CFCC8E0-E3C6-9009-3EAE-C150F53484AC}"/>
              </a:ext>
            </a:extLst>
          </p:cNvPr>
          <p:cNvSpPr txBox="1"/>
          <p:nvPr/>
        </p:nvSpPr>
        <p:spPr>
          <a:xfrm>
            <a:off x="3715926" y="4628445"/>
            <a:ext cx="2699925" cy="366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dirty="0">
                <a:ea typeface="+mn-lt"/>
                <a:cs typeface="+mn-lt"/>
              </a:rPr>
              <a:t>KSC LC-39A</a:t>
            </a:r>
            <a:endParaRPr lang="nl-NL" dirty="0"/>
          </a:p>
        </p:txBody>
      </p:sp>
      <p:pic>
        <p:nvPicPr>
          <p:cNvPr id="13" name="Afbeelding 12" descr="Afbeelding met kaart&#10;&#10;Automatisch gegenereerde beschrijving">
            <a:extLst>
              <a:ext uri="{FF2B5EF4-FFF2-40B4-BE49-F238E27FC236}">
                <a16:creationId xmlns:a16="http://schemas.microsoft.com/office/drawing/2014/main" id="{839620ED-0EBD-4571-3DF9-E0FD03205F0E}"/>
              </a:ext>
            </a:extLst>
          </p:cNvPr>
          <p:cNvPicPr>
            <a:picLocks noChangeAspect="1"/>
          </p:cNvPicPr>
          <p:nvPr/>
        </p:nvPicPr>
        <p:blipFill>
          <a:blip r:embed="rId6"/>
          <a:stretch>
            <a:fillRect/>
          </a:stretch>
        </p:blipFill>
        <p:spPr>
          <a:xfrm>
            <a:off x="805862" y="2129014"/>
            <a:ext cx="2753312" cy="2440046"/>
          </a:xfrm>
          <a:prstGeom prst="rect">
            <a:avLst/>
          </a:prstGeom>
        </p:spPr>
      </p:pic>
      <p:sp>
        <p:nvSpPr>
          <p:cNvPr id="14" name="Content Placeholder 4">
            <a:extLst>
              <a:ext uri="{FF2B5EF4-FFF2-40B4-BE49-F238E27FC236}">
                <a16:creationId xmlns:a16="http://schemas.microsoft.com/office/drawing/2014/main" id="{494AB7EB-460F-3F71-E050-27AEFE887933}"/>
              </a:ext>
            </a:extLst>
          </p:cNvPr>
          <p:cNvSpPr txBox="1">
            <a:spLocks/>
          </p:cNvSpPr>
          <p:nvPr/>
        </p:nvSpPr>
        <p:spPr>
          <a:xfrm>
            <a:off x="807640" y="5202884"/>
            <a:ext cx="9745589" cy="1105783"/>
          </a:xfrm>
          <a:prstGeom prst="rect">
            <a:avLst/>
          </a:prstGeom>
        </p:spPr>
        <p:txBody>
          <a:bodyPr lIns="91440" tIns="45720" rIns="91440" bIns="4572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Looking at the markers, it is clear that the KSC LC-39A site has the highest success rate.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p:cNvSpPr>
            <a:spLocks noGrp="1"/>
          </p:cNvSpPr>
          <p:nvPr>
            <p:ph idx="4294967295"/>
          </p:nvPr>
        </p:nvSpPr>
        <p:spPr>
          <a:xfrm>
            <a:off x="770010" y="1352021"/>
            <a:ext cx="10291160" cy="740011"/>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Calibri"/>
                <a:cs typeface="Calibri"/>
              </a:rPr>
              <a:t>For one launch site, VAFB SLC-4E,  the Folium map has been extended with markers and distance indicators for coast line, closest highway, closest railway and nearest city:</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Explore launch site surroundings</a:t>
            </a:r>
          </a:p>
        </p:txBody>
      </p:sp>
      <p:sp>
        <p:nvSpPr>
          <p:cNvPr id="4" name="Content Placeholder 4">
            <a:extLst>
              <a:ext uri="{FF2B5EF4-FFF2-40B4-BE49-F238E27FC236}">
                <a16:creationId xmlns:a16="http://schemas.microsoft.com/office/drawing/2014/main" id="{FA1370C0-B2FC-F46C-C5AB-2CE695E8BE84}"/>
              </a:ext>
            </a:extLst>
          </p:cNvPr>
          <p:cNvSpPr txBox="1">
            <a:spLocks/>
          </p:cNvSpPr>
          <p:nvPr/>
        </p:nvSpPr>
        <p:spPr>
          <a:xfrm>
            <a:off x="771892" y="4599458"/>
            <a:ext cx="10112419" cy="1426752"/>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ea typeface="+mn-lt"/>
                <a:cs typeface="+mn-lt"/>
              </a:rPr>
              <a:t>Launch sites are in close proximity to railways, highways and coastline. Being close to railways and highways has advantages on logistics. Rockets, payload, parts and supporting goods need to be transported to the launch site. The proximity to coastline has safety advantages. The sooner a missile is away from inhabited area the better it is in case of issues. Launch sites keep a certain distance away from cities for the same safety reasons mentioned for coastline proximity.</a:t>
            </a:r>
            <a:endParaRPr lang="en-US" sz="2200" dirty="0">
              <a:solidFill>
                <a:schemeClr val="accent3">
                  <a:lumMod val="25000"/>
                </a:schemeClr>
              </a:solidFill>
              <a:latin typeface="Abadi" panose="020B0604020104020204" pitchFamily="34" charset="0"/>
            </a:endParaRPr>
          </a:p>
        </p:txBody>
      </p:sp>
      <p:pic>
        <p:nvPicPr>
          <p:cNvPr id="6" name="Afbeelding 5" descr="Afbeelding met kaart, diagram, atlas, tekst&#10;&#10;Automatisch gegenereerde beschrijving">
            <a:extLst>
              <a:ext uri="{FF2B5EF4-FFF2-40B4-BE49-F238E27FC236}">
                <a16:creationId xmlns:a16="http://schemas.microsoft.com/office/drawing/2014/main" id="{A8857049-D675-2C26-D002-E8B30C8FBE03}"/>
              </a:ext>
            </a:extLst>
          </p:cNvPr>
          <p:cNvPicPr>
            <a:picLocks noChangeAspect="1"/>
          </p:cNvPicPr>
          <p:nvPr/>
        </p:nvPicPr>
        <p:blipFill>
          <a:blip r:embed="rId3"/>
          <a:stretch>
            <a:fillRect/>
          </a:stretch>
        </p:blipFill>
        <p:spPr>
          <a:xfrm>
            <a:off x="773289" y="2141921"/>
            <a:ext cx="8020755" cy="206615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p:cNvSpPr>
            <a:spLocks noGrp="1"/>
          </p:cNvSpPr>
          <p:nvPr>
            <p:ph idx="4294967295"/>
          </p:nvPr>
        </p:nvSpPr>
        <p:spPr>
          <a:xfrm>
            <a:off x="770010" y="1355255"/>
            <a:ext cx="9585664" cy="1510302"/>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The pie chart below shows the launch success count for all sites, giving the share in the total for each site as a percentage.</a:t>
            </a:r>
          </a:p>
          <a:p>
            <a:pPr marL="0" indent="0">
              <a:lnSpc>
                <a:spcPct val="100000"/>
              </a:lnSpc>
              <a:spcBef>
                <a:spcPts val="1400"/>
              </a:spcBef>
              <a:buNone/>
            </a:pPr>
            <a:r>
              <a:rPr lang="en-US" sz="2200" dirty="0">
                <a:solidFill>
                  <a:schemeClr val="accent3">
                    <a:lumMod val="25000"/>
                  </a:schemeClr>
                </a:solidFill>
                <a:latin typeface="Abadi"/>
              </a:rPr>
              <a:t>From the figure it is clear that the largest contribution in successful launches is made by the site KSC LC-39A (10 times)</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counts for all sites</a:t>
            </a:r>
          </a:p>
        </p:txBody>
      </p:sp>
      <p:pic>
        <p:nvPicPr>
          <p:cNvPr id="2" name="Afbeelding 1" descr="Afbeelding met tekst, schermopname, diagram, Lettertype&#10;&#10;Automatisch gegenereerde beschrijving">
            <a:extLst>
              <a:ext uri="{FF2B5EF4-FFF2-40B4-BE49-F238E27FC236}">
                <a16:creationId xmlns:a16="http://schemas.microsoft.com/office/drawing/2014/main" id="{8FD8EFBE-7F2E-0ECD-D62D-58B246CF117B}"/>
              </a:ext>
            </a:extLst>
          </p:cNvPr>
          <p:cNvPicPr>
            <a:picLocks noChangeAspect="1"/>
          </p:cNvPicPr>
          <p:nvPr/>
        </p:nvPicPr>
        <p:blipFill>
          <a:blip r:embed="rId3"/>
          <a:stretch>
            <a:fillRect/>
          </a:stretch>
        </p:blipFill>
        <p:spPr>
          <a:xfrm>
            <a:off x="884296" y="2977803"/>
            <a:ext cx="7930444" cy="31037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p:cNvSpPr>
            <a:spLocks noGrp="1"/>
          </p:cNvSpPr>
          <p:nvPr>
            <p:ph idx="4294967295"/>
          </p:nvPr>
        </p:nvSpPr>
        <p:spPr>
          <a:xfrm>
            <a:off x="734027" y="1308218"/>
            <a:ext cx="10551583" cy="223467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With the selection box connected to the displayed pie chart, it is possible to select the launch site with the highest success rate. </a:t>
            </a:r>
          </a:p>
          <a:p>
            <a:pPr marL="0" indent="0">
              <a:lnSpc>
                <a:spcPct val="100000"/>
              </a:lnSpc>
              <a:spcBef>
                <a:spcPts val="1400"/>
              </a:spcBef>
              <a:buNone/>
            </a:pPr>
            <a:r>
              <a:rPr lang="en-US" sz="2200" dirty="0">
                <a:solidFill>
                  <a:schemeClr val="accent3">
                    <a:lumMod val="25000"/>
                  </a:schemeClr>
                </a:solidFill>
                <a:latin typeface="Abadi"/>
              </a:rPr>
              <a:t>In this situation the most successful site is KSC LC-39A. It not only has the nominal advantage compared to other sites, but also the ratio between success and failure is best for this site. A percentage of 76.9 to be precise. </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a:cs typeface="Calibri"/>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a:t>
            </a:r>
          </a:p>
        </p:txBody>
      </p:sp>
      <p:pic>
        <p:nvPicPr>
          <p:cNvPr id="2" name="Afbeelding 1" descr="Afbeelding met tekst, schermopname, diagram&#10;&#10;Automatisch gegenereerde beschrijving">
            <a:extLst>
              <a:ext uri="{FF2B5EF4-FFF2-40B4-BE49-F238E27FC236}">
                <a16:creationId xmlns:a16="http://schemas.microsoft.com/office/drawing/2014/main" id="{B8BABD3C-F651-7680-6258-A66D72AFA9FB}"/>
              </a:ext>
            </a:extLst>
          </p:cNvPr>
          <p:cNvPicPr>
            <a:picLocks noChangeAspect="1"/>
          </p:cNvPicPr>
          <p:nvPr/>
        </p:nvPicPr>
        <p:blipFill>
          <a:blip r:embed="rId3"/>
          <a:stretch>
            <a:fillRect/>
          </a:stretch>
        </p:blipFill>
        <p:spPr>
          <a:xfrm>
            <a:off x="1768592" y="3349800"/>
            <a:ext cx="7403629" cy="282069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p:cNvSpPr>
            <a:spLocks noGrp="1"/>
          </p:cNvSpPr>
          <p:nvPr>
            <p:ph idx="4294967295"/>
          </p:nvPr>
        </p:nvSpPr>
        <p:spPr>
          <a:xfrm>
            <a:off x="770011" y="1392884"/>
            <a:ext cx="10414662" cy="444541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Using the payload range slider, you can get insights on the relation between Payload and Landing Outcome. Each time the range slider is adjusted, the scatter plot will be redrawn (because of the callback function in the code).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rPr>
              <a:t>It is hard to show all combinations of Payload, Booster type and Success, so the most interesting I have seen have been selected for this presentation:</a:t>
            </a:r>
          </a:p>
          <a:p>
            <a:pPr marL="342900" indent="-342900">
              <a:lnSpc>
                <a:spcPct val="100000"/>
              </a:lnSpc>
              <a:spcBef>
                <a:spcPts val="1400"/>
              </a:spcBef>
            </a:pPr>
            <a:r>
              <a:rPr lang="en-US" sz="2200" dirty="0">
                <a:solidFill>
                  <a:schemeClr val="accent3">
                    <a:lumMod val="25000"/>
                  </a:schemeClr>
                </a:solidFill>
                <a:latin typeface="Abadi"/>
              </a:rPr>
              <a:t>Unfiltered: all payloads, all boosters</a:t>
            </a:r>
            <a:endParaRPr lang="en-US" sz="2200" dirty="0">
              <a:solidFill>
                <a:schemeClr val="accent3">
                  <a:lumMod val="25000"/>
                </a:schemeClr>
              </a:solidFill>
              <a:latin typeface="Abadi" panose="020B0604020104020204" pitchFamily="34" charset="0"/>
            </a:endParaRPr>
          </a:p>
          <a:p>
            <a:pPr marL="342900" indent="-342900">
              <a:lnSpc>
                <a:spcPct val="100000"/>
              </a:lnSpc>
              <a:spcBef>
                <a:spcPts val="1400"/>
              </a:spcBef>
            </a:pPr>
            <a:r>
              <a:rPr lang="en-US" sz="2200" dirty="0">
                <a:solidFill>
                  <a:schemeClr val="accent3">
                    <a:lumMod val="25000"/>
                  </a:schemeClr>
                </a:solidFill>
                <a:latin typeface="Abadi"/>
              </a:rPr>
              <a:t>Payloads &lt; 5000 kg, booster type v1.1</a:t>
            </a:r>
            <a:endParaRPr lang="en-US" sz="2200" dirty="0">
              <a:solidFill>
                <a:schemeClr val="accent3">
                  <a:lumMod val="25000"/>
                </a:schemeClr>
              </a:solidFill>
              <a:latin typeface="Abadi" panose="020B0604020104020204" pitchFamily="34" charset="0"/>
            </a:endParaRPr>
          </a:p>
          <a:p>
            <a:pPr marL="342900" indent="-342900">
              <a:lnSpc>
                <a:spcPct val="100000"/>
              </a:lnSpc>
              <a:spcBef>
                <a:spcPts val="1400"/>
              </a:spcBef>
            </a:pPr>
            <a:r>
              <a:rPr lang="en-US" sz="2200" dirty="0">
                <a:solidFill>
                  <a:schemeClr val="accent3">
                    <a:lumMod val="25000"/>
                  </a:schemeClr>
                </a:solidFill>
                <a:latin typeface="Abadi"/>
              </a:rPr>
              <a:t>Payloads between 2000 kg and 5500 kg, booster type FT</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Landing Outcome plot (1)</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p:cNvSpPr>
            <a:spLocks noGrp="1"/>
          </p:cNvSpPr>
          <p:nvPr>
            <p:ph idx="4294967295"/>
          </p:nvPr>
        </p:nvSpPr>
        <p:spPr>
          <a:xfrm>
            <a:off x="770011" y="4111624"/>
            <a:ext cx="10414662" cy="2206449"/>
          </a:xfrm>
          <a:prstGeom prst="rect">
            <a:avLst/>
          </a:prstGeom>
        </p:spPr>
        <p:txBody>
          <a:bodyPr lIns="91440" tIns="45720" rIns="91440" bIns="45720" anchor="t">
            <a:normAutofit fontScale="85000" lnSpcReduction="20000"/>
          </a:bodyPr>
          <a:lstStyle/>
          <a:p>
            <a:pPr marL="0" indent="0">
              <a:lnSpc>
                <a:spcPct val="100000"/>
              </a:lnSpc>
              <a:spcBef>
                <a:spcPts val="1400"/>
              </a:spcBef>
              <a:buNone/>
            </a:pPr>
            <a:r>
              <a:rPr lang="en-US" sz="2200" b="1" dirty="0">
                <a:solidFill>
                  <a:schemeClr val="accent3">
                    <a:lumMod val="25000"/>
                  </a:schemeClr>
                </a:solidFill>
                <a:latin typeface="Abadi"/>
              </a:rPr>
              <a:t>Unfiltered</a:t>
            </a:r>
            <a:r>
              <a:rPr lang="en-US" sz="2200" dirty="0">
                <a:solidFill>
                  <a:schemeClr val="accent3">
                    <a:lumMod val="25000"/>
                  </a:schemeClr>
                </a:solidFill>
                <a:latin typeface="Abadi"/>
              </a:rPr>
              <a:t>: having all launches plotted, it is clear that there are successful payload ranges and unsuccessful ranges. For example: </a:t>
            </a:r>
            <a:endParaRPr lang="en-US" sz="2200">
              <a:solidFill>
                <a:schemeClr val="accent3">
                  <a:lumMod val="25000"/>
                </a:schemeClr>
              </a:solidFill>
              <a:latin typeface="Abadi" panose="020B0604020104020204" pitchFamily="34" charset="0"/>
            </a:endParaRPr>
          </a:p>
          <a:p>
            <a:pPr marL="342900" indent="-342900">
              <a:lnSpc>
                <a:spcPct val="100000"/>
              </a:lnSpc>
              <a:spcBef>
                <a:spcPts val="1400"/>
              </a:spcBef>
            </a:pPr>
            <a:r>
              <a:rPr lang="en-US" sz="2200" dirty="0">
                <a:solidFill>
                  <a:schemeClr val="accent3">
                    <a:lumMod val="25000"/>
                  </a:schemeClr>
                </a:solidFill>
                <a:latin typeface="Abadi"/>
              </a:rPr>
              <a:t>Payloads &lt; 500 kg (however small in number) have always been successful </a:t>
            </a:r>
          </a:p>
          <a:p>
            <a:pPr marL="342900" indent="-342900">
              <a:lnSpc>
                <a:spcPct val="100000"/>
              </a:lnSpc>
              <a:spcBef>
                <a:spcPts val="1400"/>
              </a:spcBef>
            </a:pPr>
            <a:r>
              <a:rPr lang="en-US" sz="2200" dirty="0">
                <a:solidFill>
                  <a:schemeClr val="accent3">
                    <a:lumMod val="25000"/>
                  </a:schemeClr>
                </a:solidFill>
                <a:latin typeface="Abadi"/>
              </a:rPr>
              <a:t>In the range between 1900 and 4000 kg the bigger part of the launches were successful</a:t>
            </a:r>
          </a:p>
          <a:p>
            <a:pPr marL="342900" indent="-342900">
              <a:lnSpc>
                <a:spcPct val="100000"/>
              </a:lnSpc>
              <a:spcBef>
                <a:spcPts val="1400"/>
              </a:spcBef>
            </a:pPr>
            <a:r>
              <a:rPr lang="en-US" sz="2200" dirty="0">
                <a:solidFill>
                  <a:schemeClr val="accent3">
                    <a:lumMod val="25000"/>
                  </a:schemeClr>
                </a:solidFill>
                <a:latin typeface="Abadi"/>
              </a:rPr>
              <a:t>In the rage between 4000 and 5300 kg, the bigger part is unsuccessful</a:t>
            </a:r>
          </a:p>
          <a:p>
            <a:pPr marL="342900" indent="-342900">
              <a:lnSpc>
                <a:spcPct val="100000"/>
              </a:lnSpc>
              <a:spcBef>
                <a:spcPts val="1400"/>
              </a:spcBef>
            </a:pPr>
            <a:r>
              <a:rPr lang="en-US" sz="2200" dirty="0">
                <a:solidFill>
                  <a:schemeClr val="accent3">
                    <a:lumMod val="25000"/>
                  </a:schemeClr>
                </a:solidFill>
                <a:latin typeface="Abadi"/>
              </a:rPr>
              <a:t>In the range over 5300 kg, there is not a single successful landing outcome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Landing Outcome plot (2)</a:t>
            </a:r>
          </a:p>
        </p:txBody>
      </p:sp>
      <p:pic>
        <p:nvPicPr>
          <p:cNvPr id="2" name="Afbeelding 1" descr="Afbeelding met tekst, schermopname, Perceel, lijn&#10;&#10;Automatisch gegenereerde beschrijving">
            <a:extLst>
              <a:ext uri="{FF2B5EF4-FFF2-40B4-BE49-F238E27FC236}">
                <a16:creationId xmlns:a16="http://schemas.microsoft.com/office/drawing/2014/main" id="{172A08C9-0577-281E-3A69-118E15BA0A64}"/>
              </a:ext>
            </a:extLst>
          </p:cNvPr>
          <p:cNvPicPr>
            <a:picLocks noChangeAspect="1"/>
          </p:cNvPicPr>
          <p:nvPr/>
        </p:nvPicPr>
        <p:blipFill>
          <a:blip r:embed="rId3"/>
          <a:stretch>
            <a:fillRect/>
          </a:stretch>
        </p:blipFill>
        <p:spPr>
          <a:xfrm>
            <a:off x="773289" y="1467095"/>
            <a:ext cx="10410237" cy="2606773"/>
          </a:xfrm>
          <a:prstGeom prst="rect">
            <a:avLst/>
          </a:prstGeom>
        </p:spPr>
      </p:pic>
    </p:spTree>
    <p:extLst>
      <p:ext uri="{BB962C8B-B14F-4D97-AF65-F5344CB8AC3E}">
        <p14:creationId xmlns:p14="http://schemas.microsoft.com/office/powerpoint/2010/main" val="3894024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p:cNvSpPr>
            <a:spLocks noGrp="1"/>
          </p:cNvSpPr>
          <p:nvPr>
            <p:ph idx="4294967295"/>
          </p:nvPr>
        </p:nvSpPr>
        <p:spPr>
          <a:xfrm>
            <a:off x="770011" y="4111624"/>
            <a:ext cx="10414662" cy="1312747"/>
          </a:xfrm>
          <a:prstGeom prst="rect">
            <a:avLst/>
          </a:prstGeom>
        </p:spPr>
        <p:txBody>
          <a:bodyPr lIns="91440" tIns="45720" rIns="91440" bIns="45720" anchor="t">
            <a:normAutofit/>
          </a:bodyPr>
          <a:lstStyle/>
          <a:p>
            <a:pPr marL="0" indent="0">
              <a:lnSpc>
                <a:spcPct val="100000"/>
              </a:lnSpc>
              <a:spcBef>
                <a:spcPts val="1400"/>
              </a:spcBef>
              <a:buNone/>
            </a:pPr>
            <a:r>
              <a:rPr lang="en-US" sz="2400" b="1" dirty="0">
                <a:solidFill>
                  <a:schemeClr val="accent3">
                    <a:lumMod val="25000"/>
                  </a:schemeClr>
                </a:solidFill>
                <a:ea typeface="+mn-lt"/>
                <a:cs typeface="+mn-lt"/>
              </a:rPr>
              <a:t>Payloads &lt; 5000 kg, booster type v1.1 </a:t>
            </a:r>
            <a:r>
              <a:rPr lang="en-US" sz="2400" b="1" dirty="0">
                <a:solidFill>
                  <a:schemeClr val="accent3">
                    <a:lumMod val="25000"/>
                  </a:schemeClr>
                </a:solidFill>
                <a:latin typeface="Calibri"/>
                <a:cs typeface="Calibri"/>
              </a:rPr>
              <a:t>:</a:t>
            </a:r>
            <a:r>
              <a:rPr lang="en-US" sz="2400" dirty="0">
                <a:solidFill>
                  <a:schemeClr val="accent3">
                    <a:lumMod val="25000"/>
                  </a:schemeClr>
                </a:solidFill>
                <a:latin typeface="Calibri"/>
                <a:cs typeface="Calibri"/>
              </a:rPr>
              <a:t> this seems an unsuccessful combination because in the whole series of landings there was only one mission that was successful. </a:t>
            </a:r>
            <a:endParaRPr lang="en-US" sz="2200" dirty="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Landing Outcome plot (3)</a:t>
            </a:r>
          </a:p>
        </p:txBody>
      </p:sp>
      <p:pic>
        <p:nvPicPr>
          <p:cNvPr id="4" name="Afbeelding 3" descr="Afbeelding met tekst, schermopname, Perceel, diagram&#10;&#10;Automatisch gegenereerde beschrijving">
            <a:extLst>
              <a:ext uri="{FF2B5EF4-FFF2-40B4-BE49-F238E27FC236}">
                <a16:creationId xmlns:a16="http://schemas.microsoft.com/office/drawing/2014/main" id="{39447B4C-FAAE-2202-7A58-36B130317E25}"/>
              </a:ext>
            </a:extLst>
          </p:cNvPr>
          <p:cNvPicPr>
            <a:picLocks noChangeAspect="1"/>
          </p:cNvPicPr>
          <p:nvPr/>
        </p:nvPicPr>
        <p:blipFill>
          <a:blip r:embed="rId3"/>
          <a:stretch>
            <a:fillRect/>
          </a:stretch>
        </p:blipFill>
        <p:spPr>
          <a:xfrm>
            <a:off x="773289" y="1428829"/>
            <a:ext cx="10410237" cy="2683304"/>
          </a:xfrm>
          <a:prstGeom prst="rect">
            <a:avLst/>
          </a:prstGeom>
        </p:spPr>
      </p:pic>
    </p:spTree>
    <p:extLst>
      <p:ext uri="{BB962C8B-B14F-4D97-AF65-F5344CB8AC3E}">
        <p14:creationId xmlns:p14="http://schemas.microsoft.com/office/powerpoint/2010/main" val="3282835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p:cNvSpPr>
            <a:spLocks noGrp="1"/>
          </p:cNvSpPr>
          <p:nvPr>
            <p:ph idx="4294967295"/>
          </p:nvPr>
        </p:nvSpPr>
        <p:spPr>
          <a:xfrm>
            <a:off x="770011" y="4271549"/>
            <a:ext cx="10414662" cy="1152822"/>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b="1" dirty="0">
                <a:solidFill>
                  <a:schemeClr val="accent3">
                    <a:lumMod val="25000"/>
                  </a:schemeClr>
                </a:solidFill>
                <a:latin typeface="Arial"/>
                <a:ea typeface="+mn-lt"/>
                <a:cs typeface="Arial"/>
              </a:rPr>
              <a:t>Payloads between 2000 kg and 5500 kg, booster type FT: </a:t>
            </a:r>
            <a:endParaRPr lang="en-US" sz="2200" b="1">
              <a:solidFill>
                <a:schemeClr val="accent3">
                  <a:lumMod val="25000"/>
                </a:schemeClr>
              </a:solidFill>
              <a:latin typeface="Arial"/>
              <a:ea typeface="+mn-lt"/>
              <a:cs typeface="Arial"/>
            </a:endParaRPr>
          </a:p>
          <a:p>
            <a:pPr marL="0" indent="0">
              <a:lnSpc>
                <a:spcPct val="100000"/>
              </a:lnSpc>
              <a:spcBef>
                <a:spcPts val="1400"/>
              </a:spcBef>
              <a:buNone/>
            </a:pPr>
            <a:r>
              <a:rPr lang="en-US" sz="2200" dirty="0">
                <a:solidFill>
                  <a:schemeClr val="accent3">
                    <a:lumMod val="25000"/>
                  </a:schemeClr>
                </a:solidFill>
                <a:latin typeface="Arial"/>
                <a:ea typeface="+mn-lt"/>
                <a:cs typeface="Arial"/>
              </a:rPr>
              <a:t>This proves to be a successful combination. Majority of the launches had a successful landing outcome</a:t>
            </a:r>
            <a:endParaRPr lang="en-US" sz="2200" b="1" dirty="0">
              <a:solidFill>
                <a:schemeClr val="accent3">
                  <a:lumMod val="25000"/>
                </a:schemeClr>
              </a:solidFill>
              <a:latin typeface="Arial"/>
              <a:cs typeface="Arial"/>
            </a:endParaRPr>
          </a:p>
          <a:p>
            <a:pPr marL="0" indent="0">
              <a:lnSpc>
                <a:spcPct val="100000"/>
              </a:lnSpc>
              <a:spcBef>
                <a:spcPts val="1400"/>
              </a:spcBef>
              <a:buNone/>
            </a:pPr>
            <a:endParaRPr lang="en-US" sz="2400" dirty="0">
              <a:solidFill>
                <a:schemeClr val="accent3">
                  <a:lumMod val="25000"/>
                </a:schemeClr>
              </a:solidFill>
              <a:latin typeface="Calibri"/>
              <a:cs typeface="Calibri"/>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Landing Outcome plot (4)</a:t>
            </a:r>
          </a:p>
        </p:txBody>
      </p:sp>
      <p:pic>
        <p:nvPicPr>
          <p:cNvPr id="2" name="Afbeelding 1" descr="Afbeelding met tekst, schermopname, Perceel, nummer&#10;&#10;Automatisch gegenereerde beschrijving">
            <a:extLst>
              <a:ext uri="{FF2B5EF4-FFF2-40B4-BE49-F238E27FC236}">
                <a16:creationId xmlns:a16="http://schemas.microsoft.com/office/drawing/2014/main" id="{A8C31774-76C5-F98E-1DFC-120FF9A2F17D}"/>
              </a:ext>
            </a:extLst>
          </p:cNvPr>
          <p:cNvPicPr>
            <a:picLocks noChangeAspect="1"/>
          </p:cNvPicPr>
          <p:nvPr/>
        </p:nvPicPr>
        <p:blipFill>
          <a:blip r:embed="rId3"/>
          <a:stretch>
            <a:fillRect/>
          </a:stretch>
        </p:blipFill>
        <p:spPr>
          <a:xfrm>
            <a:off x="773289" y="1374174"/>
            <a:ext cx="10212681" cy="2557430"/>
          </a:xfrm>
          <a:prstGeom prst="rect">
            <a:avLst/>
          </a:prstGeom>
        </p:spPr>
      </p:pic>
    </p:spTree>
    <p:extLst>
      <p:ext uri="{BB962C8B-B14F-4D97-AF65-F5344CB8AC3E}">
        <p14:creationId xmlns:p14="http://schemas.microsoft.com/office/powerpoint/2010/main" val="91977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p:cNvSpPr>
            <a:spLocks noGrp="1"/>
          </p:cNvSpPr>
          <p:nvPr>
            <p:ph type="body" sz="half" idx="4294967295"/>
          </p:nvPr>
        </p:nvSpPr>
        <p:spPr>
          <a:xfrm>
            <a:off x="770010" y="1376558"/>
            <a:ext cx="10518877" cy="923516"/>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For this topic, predictive models of different kinds have been made and optimized. The accuracy of the models with training and test data has been visualized in a bar chart here: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Content Placeholder 4">
            <a:extLst>
              <a:ext uri="{FF2B5EF4-FFF2-40B4-BE49-F238E27FC236}">
                <a16:creationId xmlns:a16="http://schemas.microsoft.com/office/drawing/2014/main" id="{120C2034-0EBB-3A29-7D12-1D1039DA74BF}"/>
              </a:ext>
            </a:extLst>
          </p:cNvPr>
          <p:cNvSpPr txBox="1">
            <a:spLocks/>
          </p:cNvSpPr>
          <p:nvPr/>
        </p:nvSpPr>
        <p:spPr>
          <a:xfrm>
            <a:off x="771892" y="5273106"/>
            <a:ext cx="10518877" cy="9517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In the bar chart you can see that the test accuracy of all models is identical. There is a difference in training accuracy; the Decision Tree model performs best.</a:t>
            </a:r>
          </a:p>
        </p:txBody>
      </p:sp>
      <p:graphicFrame>
        <p:nvGraphicFramePr>
          <p:cNvPr id="6" name="Grafiek 5">
            <a:extLst>
              <a:ext uri="{FF2B5EF4-FFF2-40B4-BE49-F238E27FC236}">
                <a16:creationId xmlns:a16="http://schemas.microsoft.com/office/drawing/2014/main" id="{FF3638EE-94C8-1D5F-ADE2-4CAD8C29575E}"/>
              </a:ext>
            </a:extLst>
          </p:cNvPr>
          <p:cNvGraphicFramePr>
            <a:graphicFrameLocks/>
          </p:cNvGraphicFramePr>
          <p:nvPr>
            <p:extLst>
              <p:ext uri="{D42A27DB-BD31-4B8C-83A1-F6EECF244321}">
                <p14:modId xmlns:p14="http://schemas.microsoft.com/office/powerpoint/2010/main" val="1680469183"/>
              </p:ext>
            </p:extLst>
          </p:nvPr>
        </p:nvGraphicFramePr>
        <p:xfrm>
          <a:off x="838729" y="2054225"/>
          <a:ext cx="5076825" cy="32385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p:cNvSpPr>
            <a:spLocks noGrp="1"/>
          </p:cNvSpPr>
          <p:nvPr>
            <p:ph type="body" sz="half" idx="4294967295"/>
          </p:nvPr>
        </p:nvSpPr>
        <p:spPr>
          <a:xfrm>
            <a:off x="770011" y="1596437"/>
            <a:ext cx="10437515" cy="50018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Shown below is the Confusion matrix of the best performing model (Decision Tree):</a:t>
            </a:r>
            <a:endParaRPr lang="nl-NL"/>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Afbeelding 1" descr="Afbeelding met tekst, schermopname, diagram, Rechthoek&#10;&#10;Automatisch gegenereerde beschrijving">
            <a:extLst>
              <a:ext uri="{FF2B5EF4-FFF2-40B4-BE49-F238E27FC236}">
                <a16:creationId xmlns:a16="http://schemas.microsoft.com/office/drawing/2014/main" id="{4BE2ECB2-7484-4565-BB1E-E39E8F3A662D}"/>
              </a:ext>
            </a:extLst>
          </p:cNvPr>
          <p:cNvPicPr>
            <a:picLocks noChangeAspect="1"/>
          </p:cNvPicPr>
          <p:nvPr/>
        </p:nvPicPr>
        <p:blipFill>
          <a:blip r:embed="rId3"/>
          <a:stretch>
            <a:fillRect/>
          </a:stretch>
        </p:blipFill>
        <p:spPr>
          <a:xfrm>
            <a:off x="773289" y="2018381"/>
            <a:ext cx="3919125" cy="3141090"/>
          </a:xfrm>
          <a:prstGeom prst="rect">
            <a:avLst/>
          </a:prstGeom>
        </p:spPr>
      </p:pic>
      <p:sp>
        <p:nvSpPr>
          <p:cNvPr id="7" name="Content Placeholder 4">
            <a:extLst>
              <a:ext uri="{FF2B5EF4-FFF2-40B4-BE49-F238E27FC236}">
                <a16:creationId xmlns:a16="http://schemas.microsoft.com/office/drawing/2014/main" id="{ACFE50BC-EF69-4D5D-7E14-7352182E9ED8}"/>
              </a:ext>
            </a:extLst>
          </p:cNvPr>
          <p:cNvSpPr txBox="1">
            <a:spLocks/>
          </p:cNvSpPr>
          <p:nvPr/>
        </p:nvSpPr>
        <p:spPr>
          <a:xfrm>
            <a:off x="771892" y="4900319"/>
            <a:ext cx="10428108" cy="105521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Category of concern in the matrix are the three outcomes predicted as "land" but in true life "did not land". </a:t>
            </a:r>
            <a:endParaRPr lang="nl-NL">
              <a:solidFill>
                <a:schemeClr val="accent3">
                  <a:lumMod val="25000"/>
                </a:schemeClr>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p:cNvSpPr>
            <a:spLocks noGrp="1"/>
          </p:cNvSpPr>
          <p:nvPr>
            <p:ph sz="half" idx="4294967295"/>
          </p:nvPr>
        </p:nvSpPr>
        <p:spPr>
          <a:xfrm>
            <a:off x="770011" y="1310610"/>
            <a:ext cx="10457098" cy="49063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ea typeface="+mn-lt"/>
                <a:cs typeface="+mn-lt"/>
              </a:rPr>
              <a:t>As the experience in launching increases over years, the success rate is also increasing. There  is a learning curve.</a:t>
            </a:r>
          </a:p>
          <a:p>
            <a:pPr>
              <a:lnSpc>
                <a:spcPct val="100000"/>
              </a:lnSpc>
              <a:spcBef>
                <a:spcPts val="1400"/>
              </a:spcBef>
            </a:pPr>
            <a:r>
              <a:rPr lang="en-US" sz="2200" dirty="0">
                <a:solidFill>
                  <a:schemeClr val="accent3">
                    <a:lumMod val="25000"/>
                  </a:schemeClr>
                </a:solidFill>
                <a:ea typeface="+mn-lt"/>
                <a:cs typeface="+mn-lt"/>
              </a:rPr>
              <a:t>Launch sites are in close proximity to railways, highways and coastline. Being close to railways and highways has advantages on logistics. Rockets, payload, parts and supporting goods need to be transported to the launch site. The proximity to coastline has safety advantages. The sooner a missile is away from inhabited area the better it is in case of issues. Launch sites keep a certain distance away from cities for the same safety reasons mentioned for coastline proximity.</a:t>
            </a:r>
          </a:p>
          <a:p>
            <a:pPr>
              <a:lnSpc>
                <a:spcPct val="100000"/>
              </a:lnSpc>
              <a:spcBef>
                <a:spcPts val="1400"/>
              </a:spcBef>
            </a:pPr>
            <a:r>
              <a:rPr lang="en-US" sz="2200" dirty="0">
                <a:solidFill>
                  <a:schemeClr val="accent3">
                    <a:lumMod val="25000"/>
                  </a:schemeClr>
                </a:solidFill>
                <a:latin typeface="Calibri"/>
                <a:ea typeface="Calibri"/>
                <a:cs typeface="Calibri"/>
              </a:rPr>
              <a:t>However there are launch locations with a high success rate, my conclusion is that the success is only partly related to the location. Launching from a specific location is not a guarantee for success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 (1)</a:t>
            </a:r>
            <a:endParaRPr lang="en-US" dirty="0">
              <a:solidFill>
                <a:srgbClr val="0B49CB"/>
              </a:solidFill>
            </a:endParaRPr>
          </a:p>
        </p:txBody>
      </p:sp>
    </p:spTree>
    <p:extLst>
      <p:ext uri="{BB962C8B-B14F-4D97-AF65-F5344CB8AC3E}">
        <p14:creationId xmlns:p14="http://schemas.microsoft.com/office/powerpoint/2010/main" val="35984139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p:cNvSpPr>
            <a:spLocks noGrp="1"/>
          </p:cNvSpPr>
          <p:nvPr>
            <p:ph sz="half" idx="4294967295"/>
          </p:nvPr>
        </p:nvSpPr>
        <p:spPr>
          <a:xfrm>
            <a:off x="770011" y="1310610"/>
            <a:ext cx="10457098" cy="49063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Calibri"/>
                <a:ea typeface="Calibri"/>
                <a:cs typeface="Calibri"/>
              </a:rPr>
              <a:t>Choosing the right combination of Payload Mass and Booster Type is </a:t>
            </a:r>
            <a:r>
              <a:rPr lang="en-US" sz="2200" dirty="0" err="1">
                <a:solidFill>
                  <a:schemeClr val="accent3">
                    <a:lumMod val="25000"/>
                  </a:schemeClr>
                </a:solidFill>
                <a:latin typeface="Calibri"/>
                <a:ea typeface="Calibri"/>
                <a:cs typeface="Calibri"/>
              </a:rPr>
              <a:t>highlyimportant</a:t>
            </a:r>
            <a:r>
              <a:rPr lang="en-US" sz="2200" dirty="0">
                <a:solidFill>
                  <a:schemeClr val="accent3">
                    <a:lumMod val="25000"/>
                  </a:schemeClr>
                </a:solidFill>
                <a:latin typeface="Calibri"/>
                <a:ea typeface="Calibri"/>
                <a:cs typeface="Calibri"/>
              </a:rPr>
              <a:t>. For example as we have seen for masses between 2000 kg and 5500 kg. Here a combination with booster type FT is almost a guarantee for success.</a:t>
            </a:r>
          </a:p>
          <a:p>
            <a:pPr>
              <a:lnSpc>
                <a:spcPct val="100000"/>
              </a:lnSpc>
              <a:spcBef>
                <a:spcPts val="1400"/>
              </a:spcBef>
            </a:pPr>
            <a:endParaRPr lang="en-US" sz="2200" dirty="0">
              <a:solidFill>
                <a:schemeClr val="accent3">
                  <a:lumMod val="25000"/>
                </a:schemeClr>
              </a:solidFill>
              <a:latin typeface="Calibri"/>
              <a:ea typeface="Calibri"/>
              <a:cs typeface="Calibri"/>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 (2)</a:t>
            </a:r>
            <a:endParaRPr lang="en-US" dirty="0">
              <a:solidFill>
                <a:srgbClr val="0B49CB"/>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3"/>
          <p:cNvSpPr>
            <a:spLocks noGrp="1"/>
          </p:cNvSpPr>
          <p:nvPr>
            <p:ph sz="half" idx="4294967295"/>
          </p:nvPr>
        </p:nvSpPr>
        <p:spPr>
          <a:xfrm>
            <a:off x="770011" y="1257448"/>
            <a:ext cx="10515600" cy="87059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Data sources/sets used during this project:</a:t>
            </a:r>
            <a:endParaRPr lang="nl-NL" dirty="0">
              <a:solidFill>
                <a:schemeClr val="accent3">
                  <a:lumMod val="25000"/>
                </a:schemeClr>
              </a:solidFill>
              <a:latin typeface="Calibri"/>
              <a:cs typeface="Calibr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Consolas"/>
            </a:endParaRPr>
          </a:p>
          <a:p>
            <a:pPr marL="0" indent="0">
              <a:lnSpc>
                <a:spcPct val="100000"/>
              </a:lnSpc>
              <a:spcBef>
                <a:spcPts val="1400"/>
              </a:spcBef>
              <a:buNone/>
            </a:pPr>
            <a:endParaRPr lang="en-US" sz="2200" dirty="0">
              <a:solidFill>
                <a:schemeClr val="accent3">
                  <a:lumMod val="25000"/>
                </a:schemeClr>
              </a:solidFill>
              <a:latin typeface="Abadi"/>
              <a:cs typeface="Calibri"/>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(1)</a:t>
            </a:r>
            <a:endParaRPr lang="en-US" dirty="0">
              <a:solidFill>
                <a:srgbClr val="0B49CB"/>
              </a:solidFill>
            </a:endParaRPr>
          </a:p>
        </p:txBody>
      </p:sp>
      <p:graphicFrame>
        <p:nvGraphicFramePr>
          <p:cNvPr id="2" name="Tabel 1">
            <a:extLst>
              <a:ext uri="{FF2B5EF4-FFF2-40B4-BE49-F238E27FC236}">
                <a16:creationId xmlns:a16="http://schemas.microsoft.com/office/drawing/2014/main" id="{650DB567-CF0A-B380-DD1F-56F1106EEDB8}"/>
              </a:ext>
            </a:extLst>
          </p:cNvPr>
          <p:cNvGraphicFramePr>
            <a:graphicFrameLocks noGrp="1"/>
          </p:cNvGraphicFramePr>
          <p:nvPr>
            <p:extLst>
              <p:ext uri="{D42A27DB-BD31-4B8C-83A1-F6EECF244321}">
                <p14:modId xmlns:p14="http://schemas.microsoft.com/office/powerpoint/2010/main" val="3674326957"/>
              </p:ext>
            </p:extLst>
          </p:nvPr>
        </p:nvGraphicFramePr>
        <p:xfrm>
          <a:off x="769902" y="3347042"/>
          <a:ext cx="10525849" cy="1854195"/>
        </p:xfrm>
        <a:graphic>
          <a:graphicData uri="http://schemas.openxmlformats.org/drawingml/2006/table">
            <a:tbl>
              <a:tblPr firstRow="1" bandRow="1">
                <a:tableStyleId>{D7AC3CCA-C797-4891-BE02-D94E43425B78}</a:tableStyleId>
              </a:tblPr>
              <a:tblGrid>
                <a:gridCol w="2235642">
                  <a:extLst>
                    <a:ext uri="{9D8B030D-6E8A-4147-A177-3AD203B41FA5}">
                      <a16:colId xmlns:a16="http://schemas.microsoft.com/office/drawing/2014/main" val="2413899272"/>
                    </a:ext>
                  </a:extLst>
                </a:gridCol>
                <a:gridCol w="8290207">
                  <a:extLst>
                    <a:ext uri="{9D8B030D-6E8A-4147-A177-3AD203B41FA5}">
                      <a16:colId xmlns:a16="http://schemas.microsoft.com/office/drawing/2014/main" val="3781445700"/>
                    </a:ext>
                  </a:extLst>
                </a:gridCol>
              </a:tblGrid>
              <a:tr h="370840">
                <a:tc>
                  <a:txBody>
                    <a:bodyPr/>
                    <a:lstStyle/>
                    <a:p>
                      <a:r>
                        <a:rPr lang="nl-NL" dirty="0"/>
                        <a:t>API </a:t>
                      </a:r>
                      <a:r>
                        <a:rPr lang="nl-NL" dirty="0" err="1"/>
                        <a:t>endpoints</a:t>
                      </a:r>
                    </a:p>
                  </a:txBody>
                  <a:tcPr/>
                </a:tc>
                <a:tc>
                  <a:txBody>
                    <a:bodyPr/>
                    <a:lstStyle/>
                    <a:p>
                      <a:pPr lvl="0">
                        <a:buNone/>
                      </a:pPr>
                      <a:r>
                        <a:rPr lang="nl-NL" sz="1800" b="0" i="0" u="none" strike="noStrike" noProof="0" dirty="0">
                          <a:latin typeface="Consolas"/>
                        </a:rPr>
                        <a:t>https://api.spacexdata.com/v4/launches/past</a:t>
                      </a:r>
                      <a:endParaRPr lang="nl-NL" dirty="0"/>
                    </a:p>
                  </a:txBody>
                  <a:tcPr/>
                </a:tc>
                <a:extLst>
                  <a:ext uri="{0D108BD9-81ED-4DB2-BD59-A6C34878D82A}">
                    <a16:rowId xmlns:a16="http://schemas.microsoft.com/office/drawing/2014/main" val="1476532857"/>
                  </a:ext>
                </a:extLst>
              </a:tr>
              <a:tr h="370840">
                <a:tc>
                  <a:txBody>
                    <a:bodyPr/>
                    <a:lstStyle/>
                    <a:p>
                      <a:endParaRPr lang="nl-NL"/>
                    </a:p>
                  </a:txBody>
                  <a:tcPr/>
                </a:tc>
                <a:tc>
                  <a:txBody>
                    <a:bodyPr/>
                    <a:lstStyle/>
                    <a:p>
                      <a:pPr lvl="0">
                        <a:buNone/>
                      </a:pPr>
                      <a:r>
                        <a:rPr lang="nl-NL" sz="1800" b="0" i="0" u="none" strike="noStrike" noProof="0" dirty="0">
                          <a:latin typeface="Consolas"/>
                        </a:rPr>
                        <a:t>https://api.spacexdata.com/v4/rockets</a:t>
                      </a:r>
                      <a:endParaRPr lang="nl-NL" dirty="0"/>
                    </a:p>
                  </a:txBody>
                  <a:tcPr/>
                </a:tc>
                <a:extLst>
                  <a:ext uri="{0D108BD9-81ED-4DB2-BD59-A6C34878D82A}">
                    <a16:rowId xmlns:a16="http://schemas.microsoft.com/office/drawing/2014/main" val="2627892670"/>
                  </a:ext>
                </a:extLst>
              </a:tr>
              <a:tr h="370839">
                <a:tc>
                  <a:txBody>
                    <a:bodyPr/>
                    <a:lstStyle/>
                    <a:p>
                      <a:pPr lvl="0">
                        <a:buNone/>
                      </a:pPr>
                      <a:endParaRPr lang="nl-NL" dirty="0"/>
                    </a:p>
                  </a:txBody>
                  <a:tcPr/>
                </a:tc>
                <a:tc>
                  <a:txBody>
                    <a:bodyPr/>
                    <a:lstStyle/>
                    <a:p>
                      <a:pPr lvl="0">
                        <a:buNone/>
                      </a:pPr>
                      <a:r>
                        <a:rPr lang="nl-NL" sz="1800" b="0" i="0" u="none" strike="noStrike" noProof="0" dirty="0">
                          <a:latin typeface="Consolas"/>
                        </a:rPr>
                        <a:t>https://api.spacexdata.com/v4/launchpads</a:t>
                      </a:r>
                      <a:endParaRPr lang="nl-NL" dirty="0"/>
                    </a:p>
                  </a:txBody>
                  <a:tcPr/>
                </a:tc>
                <a:extLst>
                  <a:ext uri="{0D108BD9-81ED-4DB2-BD59-A6C34878D82A}">
                    <a16:rowId xmlns:a16="http://schemas.microsoft.com/office/drawing/2014/main" val="1353812782"/>
                  </a:ext>
                </a:extLst>
              </a:tr>
              <a:tr h="370838">
                <a:tc>
                  <a:txBody>
                    <a:bodyPr/>
                    <a:lstStyle/>
                    <a:p>
                      <a:pPr lvl="0">
                        <a:buNone/>
                      </a:pPr>
                      <a:endParaRPr lang="nl-NL" dirty="0"/>
                    </a:p>
                  </a:txBody>
                  <a:tcPr/>
                </a:tc>
                <a:tc>
                  <a:txBody>
                    <a:bodyPr/>
                    <a:lstStyle/>
                    <a:p>
                      <a:pPr lvl="0">
                        <a:buNone/>
                      </a:pPr>
                      <a:r>
                        <a:rPr lang="nl-NL" sz="1800" b="0" i="0" u="none" strike="noStrike" noProof="0" dirty="0">
                          <a:latin typeface="Consolas"/>
                        </a:rPr>
                        <a:t>https://api.spacexdata.com/v4/payloads/</a:t>
                      </a:r>
                      <a:endParaRPr lang="nl-NL" dirty="0"/>
                    </a:p>
                  </a:txBody>
                  <a:tcPr/>
                </a:tc>
                <a:extLst>
                  <a:ext uri="{0D108BD9-81ED-4DB2-BD59-A6C34878D82A}">
                    <a16:rowId xmlns:a16="http://schemas.microsoft.com/office/drawing/2014/main" val="894156565"/>
                  </a:ext>
                </a:extLst>
              </a:tr>
              <a:tr h="370838">
                <a:tc>
                  <a:txBody>
                    <a:bodyPr/>
                    <a:lstStyle/>
                    <a:p>
                      <a:pPr lvl="0">
                        <a:buNone/>
                      </a:pPr>
                      <a:endParaRPr lang="nl-NL" dirty="0"/>
                    </a:p>
                  </a:txBody>
                  <a:tcPr/>
                </a:tc>
                <a:tc>
                  <a:txBody>
                    <a:bodyPr/>
                    <a:lstStyle/>
                    <a:p>
                      <a:pPr lvl="0">
                        <a:buNone/>
                      </a:pPr>
                      <a:r>
                        <a:rPr lang="nl-NL" sz="1800" b="0" i="0" u="none" strike="noStrike" noProof="0" dirty="0">
                          <a:latin typeface="Consolas"/>
                        </a:rPr>
                        <a:t>https://api.spacexdata.com/v4/cores/</a:t>
                      </a:r>
                      <a:endParaRPr lang="nl-NL" dirty="0"/>
                    </a:p>
                  </a:txBody>
                  <a:tcPr/>
                </a:tc>
                <a:extLst>
                  <a:ext uri="{0D108BD9-81ED-4DB2-BD59-A6C34878D82A}">
                    <a16:rowId xmlns:a16="http://schemas.microsoft.com/office/drawing/2014/main" val="823099775"/>
                  </a:ext>
                </a:extLst>
              </a:tr>
            </a:tbl>
          </a:graphicData>
        </a:graphic>
      </p:graphicFrame>
      <p:graphicFrame>
        <p:nvGraphicFramePr>
          <p:cNvPr id="3" name="Tabel 2">
            <a:extLst>
              <a:ext uri="{FF2B5EF4-FFF2-40B4-BE49-F238E27FC236}">
                <a16:creationId xmlns:a16="http://schemas.microsoft.com/office/drawing/2014/main" id="{1DB860FF-FA3E-1D4F-2586-07FF9E35B8BE}"/>
              </a:ext>
            </a:extLst>
          </p:cNvPr>
          <p:cNvGraphicFramePr>
            <a:graphicFrameLocks noGrp="1"/>
          </p:cNvGraphicFramePr>
          <p:nvPr>
            <p:extLst>
              <p:ext uri="{D42A27DB-BD31-4B8C-83A1-F6EECF244321}">
                <p14:modId xmlns:p14="http://schemas.microsoft.com/office/powerpoint/2010/main" val="1877117689"/>
              </p:ext>
            </p:extLst>
          </p:nvPr>
        </p:nvGraphicFramePr>
        <p:xfrm>
          <a:off x="769901" y="1747784"/>
          <a:ext cx="10516441" cy="1010920"/>
        </p:xfrm>
        <a:graphic>
          <a:graphicData uri="http://schemas.openxmlformats.org/drawingml/2006/table">
            <a:tbl>
              <a:tblPr firstRow="1" bandRow="1">
                <a:tableStyleId>{D7AC3CCA-C797-4891-BE02-D94E43425B78}</a:tableStyleId>
              </a:tblPr>
              <a:tblGrid>
                <a:gridCol w="2233644">
                  <a:extLst>
                    <a:ext uri="{9D8B030D-6E8A-4147-A177-3AD203B41FA5}">
                      <a16:colId xmlns:a16="http://schemas.microsoft.com/office/drawing/2014/main" val="2413899272"/>
                    </a:ext>
                  </a:extLst>
                </a:gridCol>
                <a:gridCol w="8282797">
                  <a:extLst>
                    <a:ext uri="{9D8B030D-6E8A-4147-A177-3AD203B41FA5}">
                      <a16:colId xmlns:a16="http://schemas.microsoft.com/office/drawing/2014/main" val="3781445700"/>
                    </a:ext>
                  </a:extLst>
                </a:gridCol>
              </a:tblGrid>
              <a:tr h="370840">
                <a:tc>
                  <a:txBody>
                    <a:bodyPr/>
                    <a:lstStyle/>
                    <a:p>
                      <a:r>
                        <a:rPr lang="nl-NL" dirty="0"/>
                        <a:t>Website</a:t>
                      </a:r>
                      <a:endParaRPr lang="nl-NL" dirty="0" err="1"/>
                    </a:p>
                  </a:txBody>
                  <a:tcPr/>
                </a:tc>
                <a:tc>
                  <a:txBody>
                    <a:bodyPr/>
                    <a:lstStyle/>
                    <a:p>
                      <a:pPr lvl="0">
                        <a:buNone/>
                      </a:pPr>
                      <a:r>
                        <a:rPr lang="nl-NL" sz="1800" b="0" i="0" u="none" strike="noStrike" noProof="0" dirty="0">
                          <a:latin typeface="Consolas"/>
                        </a:rPr>
                        <a:t>https://en.wikipedia.org/w/index.php?title=List_of_Falcon_9_and_Falcon_Heavy_launches&amp;oldid=1027686922</a:t>
                      </a:r>
                      <a:endParaRPr lang="nl-NL" dirty="0"/>
                    </a:p>
                  </a:txBody>
                  <a:tcPr/>
                </a:tc>
                <a:extLst>
                  <a:ext uri="{0D108BD9-81ED-4DB2-BD59-A6C34878D82A}">
                    <a16:rowId xmlns:a16="http://schemas.microsoft.com/office/drawing/2014/main" val="1476532857"/>
                  </a:ext>
                </a:extLst>
              </a:tr>
              <a:tr h="370840">
                <a:tc>
                  <a:txBody>
                    <a:bodyPr/>
                    <a:lstStyle/>
                    <a:p>
                      <a:endParaRPr lang="nl-NL"/>
                    </a:p>
                  </a:txBody>
                  <a:tcPr/>
                </a:tc>
                <a:tc>
                  <a:txBody>
                    <a:bodyPr/>
                    <a:lstStyle/>
                    <a:p>
                      <a:pPr lvl="0">
                        <a:buNone/>
                      </a:pPr>
                      <a:r>
                        <a:rPr lang="nl-NL" sz="1800" b="0" i="0" u="none" strike="noStrike" noProof="0" dirty="0">
                          <a:latin typeface="Consolas"/>
                        </a:rPr>
                        <a:t>https://api.spacexdata.com/v4/rockets</a:t>
                      </a:r>
                      <a:endParaRPr lang="nl-NL" dirty="0"/>
                    </a:p>
                  </a:txBody>
                  <a:tcPr/>
                </a:tc>
                <a:extLst>
                  <a:ext uri="{0D108BD9-81ED-4DB2-BD59-A6C34878D82A}">
                    <a16:rowId xmlns:a16="http://schemas.microsoft.com/office/drawing/2014/main" val="2627892670"/>
                  </a:ext>
                </a:extLst>
              </a:tr>
            </a:tbl>
          </a:graphicData>
        </a:graphic>
      </p:graphicFrame>
      <p:graphicFrame>
        <p:nvGraphicFramePr>
          <p:cNvPr id="4" name="Tabel 3">
            <a:extLst>
              <a:ext uri="{FF2B5EF4-FFF2-40B4-BE49-F238E27FC236}">
                <a16:creationId xmlns:a16="http://schemas.microsoft.com/office/drawing/2014/main" id="{2AEEAFBE-A80A-8167-9096-7C6D6BA698B9}"/>
              </a:ext>
            </a:extLst>
          </p:cNvPr>
          <p:cNvGraphicFramePr>
            <a:graphicFrameLocks noGrp="1"/>
          </p:cNvGraphicFramePr>
          <p:nvPr>
            <p:extLst>
              <p:ext uri="{D42A27DB-BD31-4B8C-83A1-F6EECF244321}">
                <p14:modId xmlns:p14="http://schemas.microsoft.com/office/powerpoint/2010/main" val="1357302736"/>
              </p:ext>
            </p:extLst>
          </p:nvPr>
        </p:nvGraphicFramePr>
        <p:xfrm>
          <a:off x="769901" y="5538969"/>
          <a:ext cx="10271847" cy="914400"/>
        </p:xfrm>
        <a:graphic>
          <a:graphicData uri="http://schemas.openxmlformats.org/drawingml/2006/table">
            <a:tbl>
              <a:tblPr firstRow="1" bandRow="1">
                <a:tableStyleId>{D7AC3CCA-C797-4891-BE02-D94E43425B78}</a:tableStyleId>
              </a:tblPr>
              <a:tblGrid>
                <a:gridCol w="2181693">
                  <a:extLst>
                    <a:ext uri="{9D8B030D-6E8A-4147-A177-3AD203B41FA5}">
                      <a16:colId xmlns:a16="http://schemas.microsoft.com/office/drawing/2014/main" val="2413899272"/>
                    </a:ext>
                  </a:extLst>
                </a:gridCol>
                <a:gridCol w="8090154">
                  <a:extLst>
                    <a:ext uri="{9D8B030D-6E8A-4147-A177-3AD203B41FA5}">
                      <a16:colId xmlns:a16="http://schemas.microsoft.com/office/drawing/2014/main" val="3781445700"/>
                    </a:ext>
                  </a:extLst>
                </a:gridCol>
              </a:tblGrid>
              <a:tr h="370840">
                <a:tc>
                  <a:txBody>
                    <a:bodyPr/>
                    <a:lstStyle/>
                    <a:p>
                      <a:r>
                        <a:rPr lang="nl-NL" dirty="0"/>
                        <a:t>CSV files</a:t>
                      </a:r>
                      <a:endParaRPr lang="nl-NL" dirty="0" err="1"/>
                    </a:p>
                  </a:txBody>
                  <a:tcPr/>
                </a:tc>
                <a:tc>
                  <a:txBody>
                    <a:bodyPr/>
                    <a:lstStyle/>
                    <a:p>
                      <a:pPr lvl="0">
                        <a:buNone/>
                      </a:pPr>
                      <a:r>
                        <a:rPr lang="nl-NL" sz="1800" b="0" i="0" u="none" strike="noStrike" noProof="0" dirty="0">
                          <a:latin typeface="Consolas"/>
                          <a:hlinkClick r:id="rId4"/>
                        </a:rPr>
                        <a:t>https://cf-courses-data.s3.us.cloud-object-storage.appdomain.cloud/IBM-DS0321EN-SkillsNetwork/datasets/dataset_part_2.csv</a:t>
                      </a:r>
                      <a:r>
                        <a:rPr lang="nl-NL" sz="1800" b="0" i="0" u="none" strike="noStrike" noProof="0" dirty="0">
                          <a:latin typeface="Consolas"/>
                        </a:rPr>
                        <a:t> </a:t>
                      </a:r>
                      <a:endParaRPr lang="nl-NL" dirty="0"/>
                    </a:p>
                  </a:txBody>
                  <a:tcPr/>
                </a:tc>
                <a:extLst>
                  <a:ext uri="{0D108BD9-81ED-4DB2-BD59-A6C34878D82A}">
                    <a16:rowId xmlns:a16="http://schemas.microsoft.com/office/drawing/2014/main" val="1476532857"/>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3"/>
          <p:cNvSpPr>
            <a:spLocks noGrp="1"/>
          </p:cNvSpPr>
          <p:nvPr>
            <p:ph sz="half" idx="4294967295"/>
          </p:nvPr>
        </p:nvSpPr>
        <p:spPr>
          <a:xfrm>
            <a:off x="770011" y="1351522"/>
            <a:ext cx="10515600" cy="400227"/>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Datasets created during this project: </a:t>
            </a:r>
            <a:endParaRPr lang="nl-NL" dirty="0">
              <a:solidFill>
                <a:schemeClr val="accent3">
                  <a:lumMod val="25000"/>
                </a:schemeClr>
              </a:solidFill>
              <a:latin typeface="Calibri"/>
              <a:cs typeface="Calibri"/>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(2)</a:t>
            </a:r>
            <a:endParaRPr lang="en-US" dirty="0">
              <a:solidFill>
                <a:srgbClr val="0B49CB"/>
              </a:solidFill>
            </a:endParaRPr>
          </a:p>
        </p:txBody>
      </p:sp>
      <p:graphicFrame>
        <p:nvGraphicFramePr>
          <p:cNvPr id="3" name="Tabel 2">
            <a:extLst>
              <a:ext uri="{FF2B5EF4-FFF2-40B4-BE49-F238E27FC236}">
                <a16:creationId xmlns:a16="http://schemas.microsoft.com/office/drawing/2014/main" id="{F4B3150F-6BCC-01C6-7A11-9A8CB271DD19}"/>
              </a:ext>
            </a:extLst>
          </p:cNvPr>
          <p:cNvGraphicFramePr>
            <a:graphicFrameLocks noGrp="1"/>
          </p:cNvGraphicFramePr>
          <p:nvPr>
            <p:extLst>
              <p:ext uri="{D42A27DB-BD31-4B8C-83A1-F6EECF244321}">
                <p14:modId xmlns:p14="http://schemas.microsoft.com/office/powerpoint/2010/main" val="3489097680"/>
              </p:ext>
            </p:extLst>
          </p:nvPr>
        </p:nvGraphicFramePr>
        <p:xfrm>
          <a:off x="769902" y="1935931"/>
          <a:ext cx="10629330" cy="1854195"/>
        </p:xfrm>
        <a:graphic>
          <a:graphicData uri="http://schemas.openxmlformats.org/drawingml/2006/table">
            <a:tbl>
              <a:tblPr firstRow="1" bandRow="1">
                <a:tableStyleId>{D7AC3CCA-C797-4891-BE02-D94E43425B78}</a:tableStyleId>
              </a:tblPr>
              <a:tblGrid>
                <a:gridCol w="1514592">
                  <a:extLst>
                    <a:ext uri="{9D8B030D-6E8A-4147-A177-3AD203B41FA5}">
                      <a16:colId xmlns:a16="http://schemas.microsoft.com/office/drawing/2014/main" val="2413899272"/>
                    </a:ext>
                  </a:extLst>
                </a:gridCol>
                <a:gridCol w="9114738">
                  <a:extLst>
                    <a:ext uri="{9D8B030D-6E8A-4147-A177-3AD203B41FA5}">
                      <a16:colId xmlns:a16="http://schemas.microsoft.com/office/drawing/2014/main" val="3781445700"/>
                    </a:ext>
                  </a:extLst>
                </a:gridCol>
              </a:tblGrid>
              <a:tr h="370840">
                <a:tc>
                  <a:txBody>
                    <a:bodyPr/>
                    <a:lstStyle/>
                    <a:p>
                      <a:pPr lvl="0">
                        <a:buNone/>
                      </a:pPr>
                      <a:r>
                        <a:rPr lang="nl-NL" sz="1800" b="1" i="0" u="none" strike="noStrike" noProof="0" dirty="0">
                          <a:solidFill>
                            <a:srgbClr val="000000"/>
                          </a:solidFill>
                          <a:latin typeface="Calibri"/>
                        </a:rPr>
                        <a:t>CSV files</a:t>
                      </a:r>
                    </a:p>
                  </a:txBody>
                  <a:tcPr/>
                </a:tc>
                <a:tc>
                  <a:txBody>
                    <a:bodyPr/>
                    <a:lstStyle/>
                    <a:p>
                      <a:pPr lvl="0">
                        <a:buNone/>
                      </a:pPr>
                      <a:r>
                        <a:rPr lang="nl-NL" sz="1800" b="0" i="0" u="none" strike="noStrike" noProof="0" dirty="0">
                          <a:latin typeface="Calibri"/>
                          <a:hlinkClick r:id="rId4"/>
                        </a:rPr>
                        <a:t>https://github.com/WimvanderPlas/DataScienceCourse/blob/main/dataset_part_1.csv</a:t>
                      </a:r>
                      <a:endParaRPr lang="nl-NL"/>
                    </a:p>
                  </a:txBody>
                  <a:tcPr/>
                </a:tc>
                <a:extLst>
                  <a:ext uri="{0D108BD9-81ED-4DB2-BD59-A6C34878D82A}">
                    <a16:rowId xmlns:a16="http://schemas.microsoft.com/office/drawing/2014/main" val="1476532857"/>
                  </a:ext>
                </a:extLst>
              </a:tr>
              <a:tr h="370840">
                <a:tc>
                  <a:txBody>
                    <a:bodyPr/>
                    <a:lstStyle/>
                    <a:p>
                      <a:endParaRPr lang="nl-NL"/>
                    </a:p>
                  </a:txBody>
                  <a:tcPr/>
                </a:tc>
                <a:tc>
                  <a:txBody>
                    <a:bodyPr/>
                    <a:lstStyle/>
                    <a:p>
                      <a:pPr lvl="0">
                        <a:buNone/>
                      </a:pPr>
                      <a:r>
                        <a:rPr lang="nl-NL" sz="1800" b="0" i="0" u="none" strike="noStrike" noProof="0" dirty="0">
                          <a:hlinkClick r:id="rId5"/>
                        </a:rPr>
                        <a:t>https://github.com/WimvanderPlas/DataScienceCourse/blob/main/dataset_part_2.csv</a:t>
                      </a:r>
                      <a:r>
                        <a:rPr lang="nl-NL" sz="1800" b="0" i="0" u="none" strike="noStrike" noProof="0" dirty="0"/>
                        <a:t> </a:t>
                      </a:r>
                      <a:endParaRPr lang="nl-NL" dirty="0"/>
                    </a:p>
                  </a:txBody>
                  <a:tcPr/>
                </a:tc>
                <a:extLst>
                  <a:ext uri="{0D108BD9-81ED-4DB2-BD59-A6C34878D82A}">
                    <a16:rowId xmlns:a16="http://schemas.microsoft.com/office/drawing/2014/main" val="2627892670"/>
                  </a:ext>
                </a:extLst>
              </a:tr>
              <a:tr h="370839">
                <a:tc>
                  <a:txBody>
                    <a:bodyPr/>
                    <a:lstStyle/>
                    <a:p>
                      <a:pPr lvl="0">
                        <a:buNone/>
                      </a:pPr>
                      <a:endParaRPr lang="nl-NL" dirty="0"/>
                    </a:p>
                  </a:txBody>
                  <a:tcPr/>
                </a:tc>
                <a:tc>
                  <a:txBody>
                    <a:bodyPr/>
                    <a:lstStyle/>
                    <a:p>
                      <a:pPr lvl="0">
                        <a:buNone/>
                      </a:pPr>
                      <a:r>
                        <a:rPr lang="nl-NL" sz="1800" b="0" i="0" u="none" strike="noStrike" noProof="0" dirty="0">
                          <a:hlinkClick r:id="rId6"/>
                        </a:rPr>
                        <a:t>https://github.com/WimvanderPlas/DataScienceCourse/blob/main/dataset_part_3.csv</a:t>
                      </a:r>
                      <a:r>
                        <a:rPr lang="nl-NL" sz="1800" b="0" i="0" u="none" strike="noStrike" noProof="0" dirty="0"/>
                        <a:t> </a:t>
                      </a:r>
                      <a:endParaRPr lang="nl-NL"/>
                    </a:p>
                  </a:txBody>
                  <a:tcPr/>
                </a:tc>
                <a:extLst>
                  <a:ext uri="{0D108BD9-81ED-4DB2-BD59-A6C34878D82A}">
                    <a16:rowId xmlns:a16="http://schemas.microsoft.com/office/drawing/2014/main" val="1353812782"/>
                  </a:ext>
                </a:extLst>
              </a:tr>
              <a:tr h="370838">
                <a:tc>
                  <a:txBody>
                    <a:bodyPr/>
                    <a:lstStyle/>
                    <a:p>
                      <a:pPr lvl="0">
                        <a:buNone/>
                      </a:pPr>
                      <a:endParaRPr lang="nl-NL" dirty="0"/>
                    </a:p>
                  </a:txBody>
                  <a:tcPr/>
                </a:tc>
                <a:tc>
                  <a:txBody>
                    <a:bodyPr/>
                    <a:lstStyle/>
                    <a:p>
                      <a:pPr lvl="0">
                        <a:buNone/>
                      </a:pPr>
                      <a:r>
                        <a:rPr lang="nl-NL" sz="1800" b="0" i="0" u="none" strike="noStrike" noProof="0" dirty="0">
                          <a:hlinkClick r:id="rId7"/>
                        </a:rPr>
                        <a:t>https://github.com/WimvanderPlas/DataScienceCourse/blob/main/spacex_web_scraped.csv</a:t>
                      </a:r>
                      <a:r>
                        <a:rPr lang="nl-NL" sz="1800" b="0" i="0" u="none" strike="noStrike" noProof="0" dirty="0"/>
                        <a:t> </a:t>
                      </a:r>
                      <a:endParaRPr lang="nl-NL" dirty="0"/>
                    </a:p>
                  </a:txBody>
                  <a:tcPr/>
                </a:tc>
                <a:extLst>
                  <a:ext uri="{0D108BD9-81ED-4DB2-BD59-A6C34878D82A}">
                    <a16:rowId xmlns:a16="http://schemas.microsoft.com/office/drawing/2014/main" val="894156565"/>
                  </a:ext>
                </a:extLst>
              </a:tr>
              <a:tr h="370838">
                <a:tc>
                  <a:txBody>
                    <a:bodyPr/>
                    <a:lstStyle/>
                    <a:p>
                      <a:pPr lvl="0">
                        <a:buNone/>
                      </a:pPr>
                      <a:endParaRPr lang="nl-NL" dirty="0"/>
                    </a:p>
                  </a:txBody>
                  <a:tcPr/>
                </a:tc>
                <a:tc>
                  <a:txBody>
                    <a:bodyPr/>
                    <a:lstStyle/>
                    <a:p>
                      <a:pPr lvl="0">
                        <a:buNone/>
                      </a:pPr>
                      <a:endParaRPr lang="nl-NL" sz="1800" b="0" i="0" u="none" strike="noStrike" noProof="0" dirty="0">
                        <a:latin typeface="Consolas"/>
                      </a:endParaRPr>
                    </a:p>
                  </a:txBody>
                  <a:tcPr/>
                </a:tc>
                <a:extLst>
                  <a:ext uri="{0D108BD9-81ED-4DB2-BD59-A6C34878D82A}">
                    <a16:rowId xmlns:a16="http://schemas.microsoft.com/office/drawing/2014/main" val="823099775"/>
                  </a:ext>
                </a:extLst>
              </a:tr>
            </a:tbl>
          </a:graphicData>
        </a:graphic>
      </p:graphicFrame>
    </p:spTree>
    <p:extLst>
      <p:ext uri="{BB962C8B-B14F-4D97-AF65-F5344CB8AC3E}">
        <p14:creationId xmlns:p14="http://schemas.microsoft.com/office/powerpoint/2010/main" val="470018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260956"/>
            <a:ext cx="10104817" cy="554113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has been retrieved from </a:t>
            </a:r>
            <a:r>
              <a:rPr lang="en-US" sz="7600" dirty="0" err="1">
                <a:solidFill>
                  <a:schemeClr val="bg2">
                    <a:lumMod val="50000"/>
                  </a:schemeClr>
                </a:solidFill>
                <a:latin typeface="Abadi"/>
              </a:rPr>
              <a:t>Spacex</a:t>
            </a:r>
            <a:r>
              <a:rPr lang="en-US" sz="7600" dirty="0">
                <a:solidFill>
                  <a:schemeClr val="bg2">
                    <a:lumMod val="50000"/>
                  </a:schemeClr>
                </a:solidFill>
                <a:latin typeface="Abadi"/>
              </a:rPr>
              <a:t> sources describing the specifications of launches in the past</a:t>
            </a:r>
          </a:p>
          <a:p>
            <a:pPr lvl="1">
              <a:lnSpc>
                <a:spcPct val="120000"/>
              </a:lnSpc>
              <a:spcBef>
                <a:spcPts val="1400"/>
              </a:spcBef>
            </a:pPr>
            <a:r>
              <a:rPr lang="en-US" sz="7600" dirty="0">
                <a:solidFill>
                  <a:schemeClr val="bg2">
                    <a:lumMod val="50000"/>
                  </a:schemeClr>
                </a:solidFill>
                <a:latin typeface="Abadi"/>
              </a:rPr>
              <a:t>WIKI pages have been used to retrieve data from tables on web pages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Handle missing values, prepare high-level insights and prepare data for further analysis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With the retrieved data, prediction models of different types have been trained, optimized and ranked on their accuracy</a:t>
            </a: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During the project we have used different techniques to gather data about finished launch missions:</a:t>
            </a:r>
          </a:p>
          <a:p>
            <a:pPr>
              <a:lnSpc>
                <a:spcPct val="100000"/>
              </a:lnSpc>
              <a:spcBef>
                <a:spcPts val="1400"/>
              </a:spcBef>
            </a:pPr>
            <a:r>
              <a:rPr lang="en-US" sz="2200" dirty="0">
                <a:solidFill>
                  <a:schemeClr val="accent3">
                    <a:lumMod val="25000"/>
                  </a:schemeClr>
                </a:solidFill>
                <a:latin typeface="Abadi"/>
              </a:rPr>
              <a:t>Using API requests: returned JSON format results will be converted to a data frame to be analyzed</a:t>
            </a:r>
          </a:p>
          <a:p>
            <a:pPr>
              <a:lnSpc>
                <a:spcPct val="100000"/>
              </a:lnSpc>
              <a:spcBef>
                <a:spcPts val="1400"/>
              </a:spcBef>
            </a:pPr>
            <a:r>
              <a:rPr lang="en-US" sz="2200" dirty="0">
                <a:solidFill>
                  <a:schemeClr val="accent3">
                    <a:lumMod val="25000"/>
                  </a:schemeClr>
                </a:solidFill>
                <a:latin typeface="Abadi"/>
              </a:rPr>
              <a:t>Using web scraping: data on Wiki pages related to Falcon 9 launches will be parsed to a data frame for analysis and visualization</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Flowcharts of the two types of data gathering follow in the next slides.</a:t>
            </a:r>
          </a:p>
          <a:p>
            <a:pPr marL="0" indent="0">
              <a:buNone/>
            </a:pPr>
            <a:endParaRPr lang="en-US">
              <a:solidFill>
                <a:srgbClr val="000000"/>
              </a:solidFill>
              <a:latin typeface="Calibri"/>
              <a:ea typeface="Calibri"/>
              <a:cs typeface="Calibri"/>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6098410" y="1585325"/>
            <a:ext cx="5056483" cy="3313171"/>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panose="020F0502020204030204"/>
            </a:endParaRPr>
          </a:p>
        </p:txBody>
      </p:sp>
      <p:sp>
        <p:nvSpPr>
          <p:cNvPr id="3" name="Text Placeholder 2"/>
          <p:cNvSpPr>
            <a:spLocks noGrp="1"/>
          </p:cNvSpPr>
          <p:nvPr>
            <p:ph type="body" sz="half" idx="4294967295"/>
          </p:nvPr>
        </p:nvSpPr>
        <p:spPr>
          <a:xfrm>
            <a:off x="820738" y="1583855"/>
            <a:ext cx="4640263" cy="3445111"/>
          </a:xfrm>
          <a:prstGeom prst="rect">
            <a:avLst/>
          </a:prstGeom>
        </p:spPr>
        <p:txBody>
          <a:bodyPr vert="horz" lIns="91440" tIns="45720" rIns="91440" bIns="45720" rtlCol="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In this step I have worked on retrieving data from the supplied end point. The result has been formatted from JSON to a Pandas Data frame.</a:t>
            </a:r>
            <a:endParaRPr lang="nl-NL" dirty="0">
              <a:solidFill>
                <a:schemeClr val="accent3">
                  <a:lumMod val="25000"/>
                </a:schemeClr>
              </a:solidFill>
            </a:endParaRPr>
          </a:p>
          <a:p>
            <a:pPr marL="0" indent="0">
              <a:lnSpc>
                <a:spcPct val="100000"/>
              </a:lnSpc>
              <a:spcBef>
                <a:spcPts val="1400"/>
              </a:spcBef>
              <a:buNone/>
            </a:pPr>
            <a:r>
              <a:rPr lang="en-US" sz="2200" dirty="0">
                <a:solidFill>
                  <a:schemeClr val="accent3">
                    <a:lumMod val="25000"/>
                  </a:schemeClr>
                </a:solidFill>
                <a:latin typeface="Abadi"/>
              </a:rPr>
              <a:t>Supplied functions have been used to enrich the data with </a:t>
            </a:r>
            <a:r>
              <a:rPr lang="en-US" sz="2200" dirty="0" err="1">
                <a:solidFill>
                  <a:schemeClr val="accent3">
                    <a:lumMod val="25000"/>
                  </a:schemeClr>
                </a:solidFill>
                <a:latin typeface="Abadi"/>
              </a:rPr>
              <a:t>BoosterVersion</a:t>
            </a:r>
            <a:r>
              <a:rPr lang="en-US" sz="2200" dirty="0">
                <a:solidFill>
                  <a:schemeClr val="accent3">
                    <a:lumMod val="25000"/>
                  </a:schemeClr>
                </a:solidFill>
                <a:latin typeface="Abadi"/>
              </a:rPr>
              <a:t>, Launch site and Payload data.</a:t>
            </a:r>
          </a:p>
          <a:p>
            <a:pPr marL="0" indent="0">
              <a:lnSpc>
                <a:spcPct val="100000"/>
              </a:lnSpc>
              <a:spcBef>
                <a:spcPts val="1400"/>
              </a:spcBef>
              <a:buNone/>
            </a:pPr>
            <a:r>
              <a:rPr lang="en-US" sz="2200" dirty="0">
                <a:solidFill>
                  <a:schemeClr val="accent3">
                    <a:lumMod val="25000"/>
                  </a:schemeClr>
                </a:solidFill>
                <a:latin typeface="Abadi"/>
              </a:rPr>
              <a:t>And as final step I have solved the issue with missing values for Payload mass (substituted with mean value)</a:t>
            </a:r>
          </a:p>
          <a:p>
            <a:pPr marL="0" indent="0">
              <a:lnSpc>
                <a:spcPct val="100000"/>
              </a:lnSpc>
              <a:spcBef>
                <a:spcPts val="1400"/>
              </a:spcBef>
              <a:buNone/>
            </a:pPr>
            <a:endParaRPr lang="en-US" sz="2200" dirty="0">
              <a:solidFill>
                <a:schemeClr val="accent3">
                  <a:lumMod val="25000"/>
                </a:schemeClr>
              </a:solidFill>
              <a:latin typeface="Abadi"/>
              <a:ea typeface="Calibri"/>
              <a:cs typeface="Calibri"/>
            </a:endParaRPr>
          </a:p>
          <a:p>
            <a:pPr>
              <a:lnSpc>
                <a:spcPct val="100000"/>
              </a:lnSpc>
              <a:spcBef>
                <a:spcPts val="1400"/>
              </a:spcBef>
            </a:pPr>
            <a:endParaRPr lang="en-US" sz="2200" dirty="0">
              <a:solidFill>
                <a:schemeClr val="accent3">
                  <a:lumMod val="25000"/>
                </a:schemeClr>
              </a:solidFill>
              <a:latin typeface="Abadi"/>
              <a:ea typeface="Calibri"/>
              <a:cs typeface="Calibri"/>
            </a:endParaRPr>
          </a:p>
          <a:p>
            <a:pPr>
              <a:lnSpc>
                <a:spcPct val="100000"/>
              </a:lnSpc>
              <a:spcBef>
                <a:spcPts val="1400"/>
              </a:spcBef>
            </a:pPr>
            <a:endParaRPr lang="en-US" sz="2200" dirty="0">
              <a:solidFill>
                <a:schemeClr val="accent3">
                  <a:lumMod val="25000"/>
                </a:schemeClr>
              </a:solidFill>
              <a:latin typeface="Calibri"/>
              <a:ea typeface="Calibri"/>
              <a:cs typeface="Calibr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hthoek: afgeronde hoeken 1">
            <a:extLst>
              <a:ext uri="{FF2B5EF4-FFF2-40B4-BE49-F238E27FC236}">
                <a16:creationId xmlns:a16="http://schemas.microsoft.com/office/drawing/2014/main" id="{2A1548EF-3D56-7FE7-70A0-A995C744B678}"/>
              </a:ext>
            </a:extLst>
          </p:cNvPr>
          <p:cNvSpPr/>
          <p:nvPr/>
        </p:nvSpPr>
        <p:spPr>
          <a:xfrm>
            <a:off x="6453481" y="1721556"/>
            <a:ext cx="1994370" cy="5362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ea typeface="Calibri"/>
                <a:cs typeface="Calibri"/>
              </a:rPr>
              <a:t>End point</a:t>
            </a:r>
            <a:endParaRPr lang="nl-NL" dirty="0"/>
          </a:p>
        </p:txBody>
      </p:sp>
      <p:sp>
        <p:nvSpPr>
          <p:cNvPr id="7" name="Rechthoek: afgeronde hoeken 6">
            <a:extLst>
              <a:ext uri="{FF2B5EF4-FFF2-40B4-BE49-F238E27FC236}">
                <a16:creationId xmlns:a16="http://schemas.microsoft.com/office/drawing/2014/main" id="{FE6F08B8-45DF-D16D-D80E-2786170B30C9}"/>
              </a:ext>
            </a:extLst>
          </p:cNvPr>
          <p:cNvSpPr/>
          <p:nvPr/>
        </p:nvSpPr>
        <p:spPr>
          <a:xfrm>
            <a:off x="6453481" y="2841037"/>
            <a:ext cx="1994370" cy="5362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JSON </a:t>
            </a:r>
            <a:r>
              <a:rPr lang="nl-NL" dirty="0" err="1">
                <a:ea typeface="Calibri"/>
                <a:cs typeface="Calibri"/>
              </a:rPr>
              <a:t>result</a:t>
            </a:r>
            <a:endParaRPr lang="nl-NL" dirty="0" err="1"/>
          </a:p>
        </p:txBody>
      </p:sp>
      <p:sp>
        <p:nvSpPr>
          <p:cNvPr id="8" name="Rechthoek: afgeronde hoeken 7">
            <a:extLst>
              <a:ext uri="{FF2B5EF4-FFF2-40B4-BE49-F238E27FC236}">
                <a16:creationId xmlns:a16="http://schemas.microsoft.com/office/drawing/2014/main" id="{02E9695D-C20E-DD66-FEB5-685EC7FB6B94}"/>
              </a:ext>
            </a:extLst>
          </p:cNvPr>
          <p:cNvSpPr/>
          <p:nvPr/>
        </p:nvSpPr>
        <p:spPr>
          <a:xfrm>
            <a:off x="6453481" y="3998148"/>
            <a:ext cx="1994370" cy="5362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Data frame</a:t>
            </a:r>
          </a:p>
        </p:txBody>
      </p:sp>
      <p:sp>
        <p:nvSpPr>
          <p:cNvPr id="9" name="Tekstvak 8">
            <a:extLst>
              <a:ext uri="{FF2B5EF4-FFF2-40B4-BE49-F238E27FC236}">
                <a16:creationId xmlns:a16="http://schemas.microsoft.com/office/drawing/2014/main" id="{8A714CF1-4A76-6BB7-A574-115D83367B9B}"/>
              </a:ext>
            </a:extLst>
          </p:cNvPr>
          <p:cNvSpPr txBox="1"/>
          <p:nvPr/>
        </p:nvSpPr>
        <p:spPr>
          <a:xfrm>
            <a:off x="8673629" y="1740369"/>
            <a:ext cx="24082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l-NL" sz="1200" dirty="0">
                <a:latin typeface="Consolas"/>
                <a:ea typeface="Calibri"/>
                <a:cs typeface="Calibri"/>
              </a:rPr>
              <a:t>https://api.spacexdata.com/v4/launches/past</a:t>
            </a:r>
            <a:endParaRPr lang="nl-NL" sz="1200">
              <a:ea typeface="Calibri"/>
              <a:cs typeface="Calibri"/>
            </a:endParaRPr>
          </a:p>
        </p:txBody>
      </p:sp>
      <p:sp>
        <p:nvSpPr>
          <p:cNvPr id="10" name="Tekstvak 9">
            <a:extLst>
              <a:ext uri="{FF2B5EF4-FFF2-40B4-BE49-F238E27FC236}">
                <a16:creationId xmlns:a16="http://schemas.microsoft.com/office/drawing/2014/main" id="{740FA4C0-6878-351F-8671-F914F849E66E}"/>
              </a:ext>
            </a:extLst>
          </p:cNvPr>
          <p:cNvSpPr txBox="1"/>
          <p:nvPr/>
        </p:nvSpPr>
        <p:spPr>
          <a:xfrm>
            <a:off x="6519333" y="2342445"/>
            <a:ext cx="18626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ea typeface="Calibri"/>
                <a:cs typeface="Calibri"/>
              </a:rPr>
              <a:t>API GET   </a:t>
            </a:r>
            <a:r>
              <a:rPr lang="nl-NL" err="1">
                <a:ea typeface="Calibri"/>
                <a:cs typeface="Calibri"/>
              </a:rPr>
              <a:t>Request</a:t>
            </a:r>
            <a:endParaRPr lang="nl-NL" err="1"/>
          </a:p>
        </p:txBody>
      </p:sp>
      <p:cxnSp>
        <p:nvCxnSpPr>
          <p:cNvPr id="11" name="Rechte verbindingslijn met pijl 10">
            <a:extLst>
              <a:ext uri="{FF2B5EF4-FFF2-40B4-BE49-F238E27FC236}">
                <a16:creationId xmlns:a16="http://schemas.microsoft.com/office/drawing/2014/main" id="{F346651C-EEC2-4354-8058-329463CE34D5}"/>
              </a:ext>
            </a:extLst>
          </p:cNvPr>
          <p:cNvCxnSpPr/>
          <p:nvPr/>
        </p:nvCxnSpPr>
        <p:spPr>
          <a:xfrm>
            <a:off x="7382698" y="2203921"/>
            <a:ext cx="11289" cy="59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DC564534-AC77-8237-2AD0-F92C72FAD238}"/>
              </a:ext>
            </a:extLst>
          </p:cNvPr>
          <p:cNvCxnSpPr>
            <a:cxnSpLocks/>
          </p:cNvCxnSpPr>
          <p:nvPr/>
        </p:nvCxnSpPr>
        <p:spPr>
          <a:xfrm>
            <a:off x="7392105" y="3379847"/>
            <a:ext cx="11289" cy="59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kstvak 13">
            <a:extLst>
              <a:ext uri="{FF2B5EF4-FFF2-40B4-BE49-F238E27FC236}">
                <a16:creationId xmlns:a16="http://schemas.microsoft.com/office/drawing/2014/main" id="{520A54E5-1844-2816-CBCD-5649D970CE1D}"/>
              </a:ext>
            </a:extLst>
          </p:cNvPr>
          <p:cNvSpPr txBox="1"/>
          <p:nvPr/>
        </p:nvSpPr>
        <p:spPr>
          <a:xfrm>
            <a:off x="6453481" y="3490149"/>
            <a:ext cx="19943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dirty="0" err="1">
                <a:ea typeface="Calibri"/>
                <a:cs typeface="Calibri"/>
              </a:rPr>
              <a:t>Normalize</a:t>
            </a:r>
            <a:r>
              <a:rPr lang="nl-NL" dirty="0">
                <a:ea typeface="Calibri"/>
                <a:cs typeface="Calibri"/>
              </a:rPr>
              <a:t> </a:t>
            </a:r>
            <a:r>
              <a:rPr lang="nl-NL" dirty="0" err="1">
                <a:ea typeface="Calibri"/>
                <a:cs typeface="Calibri"/>
              </a:rPr>
              <a:t>method</a:t>
            </a:r>
          </a:p>
        </p:txBody>
      </p:sp>
      <p:sp>
        <p:nvSpPr>
          <p:cNvPr id="15" name="Tekstvak 14">
            <a:extLst>
              <a:ext uri="{FF2B5EF4-FFF2-40B4-BE49-F238E27FC236}">
                <a16:creationId xmlns:a16="http://schemas.microsoft.com/office/drawing/2014/main" id="{FA4F7506-C587-2599-8EA8-015617EA7FA3}"/>
              </a:ext>
            </a:extLst>
          </p:cNvPr>
          <p:cNvSpPr txBox="1"/>
          <p:nvPr/>
        </p:nvSpPr>
        <p:spPr>
          <a:xfrm>
            <a:off x="818444" y="5249333"/>
            <a:ext cx="9953037" cy="1287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400"/>
              </a:spcBef>
            </a:pPr>
            <a:r>
              <a:rPr lang="en-US" sz="2000" dirty="0">
                <a:solidFill>
                  <a:schemeClr val="accent3">
                    <a:lumMod val="25000"/>
                  </a:schemeClr>
                </a:solidFill>
                <a:latin typeface="Abadi"/>
              </a:rPr>
              <a:t>GitHub URL of the completed SpaceX API calls notebook:</a:t>
            </a:r>
          </a:p>
          <a:p>
            <a:pPr algn="l">
              <a:spcBef>
                <a:spcPts val="1400"/>
              </a:spcBef>
            </a:pPr>
            <a:r>
              <a:rPr lang="en-US" sz="2200" u="sng" dirty="0">
                <a:solidFill>
                  <a:schemeClr val="accent3">
                    <a:lumMod val="25000"/>
                  </a:schemeClr>
                </a:solidFill>
                <a:ea typeface="Calibri"/>
                <a:cs typeface="Calibri"/>
                <a:hlinkClick r:id="rId3"/>
              </a:rPr>
              <a:t>https://github.com/WimvanderPlas/DataScienceCourse/blob/main/jupyter-labs-spacex-data-collection-api.ipynb</a:t>
            </a:r>
            <a:endParaRPr lang="nl-NL">
              <a:ea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997670" y="1557103"/>
            <a:ext cx="3932238" cy="3510550"/>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Using WIKI pages with information on Falcon 9 launches, I have created a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object. Filtering the object on specific tables, I have filled a Pandas data frame containing Falcon 9 launch records.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94929" y="1331325"/>
            <a:ext cx="5442186" cy="373650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
        <p:nvSpPr>
          <p:cNvPr id="7" name="Tekstvak 6">
            <a:extLst>
              <a:ext uri="{FF2B5EF4-FFF2-40B4-BE49-F238E27FC236}">
                <a16:creationId xmlns:a16="http://schemas.microsoft.com/office/drawing/2014/main" id="{3D646995-5746-43D5-7207-EB9BE571CF50}"/>
              </a:ext>
            </a:extLst>
          </p:cNvPr>
          <p:cNvSpPr txBox="1"/>
          <p:nvPr/>
        </p:nvSpPr>
        <p:spPr>
          <a:xfrm>
            <a:off x="997184" y="5286963"/>
            <a:ext cx="9953037" cy="17748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400"/>
              </a:spcBef>
            </a:pPr>
            <a:r>
              <a:rPr lang="en-US" sz="2000" dirty="0">
                <a:solidFill>
                  <a:schemeClr val="accent3">
                    <a:lumMod val="25000"/>
                  </a:schemeClr>
                </a:solidFill>
                <a:latin typeface="Abadi"/>
              </a:rPr>
              <a:t>GitHub URL of the completed web scraping notebook:</a:t>
            </a:r>
          </a:p>
          <a:p>
            <a:pPr algn="l">
              <a:spcBef>
                <a:spcPts val="1400"/>
              </a:spcBef>
            </a:pPr>
            <a:r>
              <a:rPr lang="en-US" sz="2200" dirty="0">
                <a:solidFill>
                  <a:schemeClr val="accent3">
                    <a:lumMod val="25000"/>
                  </a:schemeClr>
                </a:solidFill>
                <a:ea typeface="+mn-lt"/>
                <a:cs typeface="+mn-lt"/>
                <a:hlinkClick r:id="rId3"/>
              </a:rPr>
              <a:t>https://github.com/WimvanderPlas/DataScienceCourse/blob/main/jupyter-labs-webscraping(1).ipynb</a:t>
            </a:r>
            <a:endParaRPr lang="en-US">
              <a:solidFill>
                <a:schemeClr val="accent3">
                  <a:lumMod val="25000"/>
                </a:schemeClr>
              </a:solidFill>
              <a:ea typeface="+mn-lt"/>
              <a:cs typeface="+mn-lt"/>
              <a:hlinkClick r:id="rId3"/>
            </a:endParaRPr>
          </a:p>
          <a:p>
            <a:pPr>
              <a:spcBef>
                <a:spcPts val="1400"/>
              </a:spcBef>
            </a:pPr>
            <a:endParaRPr lang="en-US" sz="2200" dirty="0">
              <a:solidFill>
                <a:schemeClr val="accent3">
                  <a:lumMod val="25000"/>
                </a:schemeClr>
              </a:solidFill>
              <a:ea typeface="Calibri"/>
              <a:cs typeface="Calibri"/>
            </a:endParaRPr>
          </a:p>
        </p:txBody>
      </p:sp>
      <p:sp>
        <p:nvSpPr>
          <p:cNvPr id="8" name="Rechthoek: afgeronde hoeken 7">
            <a:extLst>
              <a:ext uri="{FF2B5EF4-FFF2-40B4-BE49-F238E27FC236}">
                <a16:creationId xmlns:a16="http://schemas.microsoft.com/office/drawing/2014/main" id="{04F5B9A4-B873-A097-1770-DCDEC47B8EA6}"/>
              </a:ext>
            </a:extLst>
          </p:cNvPr>
          <p:cNvSpPr/>
          <p:nvPr/>
        </p:nvSpPr>
        <p:spPr>
          <a:xfrm>
            <a:off x="6453481" y="1505185"/>
            <a:ext cx="1994370" cy="5362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WIKI pages</a:t>
            </a:r>
          </a:p>
        </p:txBody>
      </p:sp>
      <p:sp>
        <p:nvSpPr>
          <p:cNvPr id="10" name="Rechthoek: afgeronde hoeken 9">
            <a:extLst>
              <a:ext uri="{FF2B5EF4-FFF2-40B4-BE49-F238E27FC236}">
                <a16:creationId xmlns:a16="http://schemas.microsoft.com/office/drawing/2014/main" id="{BC7B6C67-B96F-716D-17FD-CEBA34D16382}"/>
              </a:ext>
            </a:extLst>
          </p:cNvPr>
          <p:cNvSpPr/>
          <p:nvPr/>
        </p:nvSpPr>
        <p:spPr>
          <a:xfrm>
            <a:off x="6453481" y="2568222"/>
            <a:ext cx="1994370" cy="5362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err="1">
                <a:ea typeface="Calibri"/>
                <a:cs typeface="Calibri"/>
              </a:rPr>
              <a:t>BeautifulSoup</a:t>
            </a:r>
            <a:r>
              <a:rPr lang="nl-NL" dirty="0">
                <a:ea typeface="Calibri"/>
                <a:cs typeface="Calibri"/>
              </a:rPr>
              <a:t> object</a:t>
            </a:r>
          </a:p>
        </p:txBody>
      </p:sp>
      <p:sp>
        <p:nvSpPr>
          <p:cNvPr id="13" name="Rechthoek: afgeronde hoeken 12">
            <a:extLst>
              <a:ext uri="{FF2B5EF4-FFF2-40B4-BE49-F238E27FC236}">
                <a16:creationId xmlns:a16="http://schemas.microsoft.com/office/drawing/2014/main" id="{7D4679E6-4136-DBD5-784E-AE596977E4A7}"/>
              </a:ext>
            </a:extLst>
          </p:cNvPr>
          <p:cNvSpPr/>
          <p:nvPr/>
        </p:nvSpPr>
        <p:spPr>
          <a:xfrm>
            <a:off x="6444074" y="4534370"/>
            <a:ext cx="1994370" cy="5362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Data frame</a:t>
            </a:r>
          </a:p>
        </p:txBody>
      </p:sp>
      <p:sp>
        <p:nvSpPr>
          <p:cNvPr id="15" name="Tekstvak 14">
            <a:extLst>
              <a:ext uri="{FF2B5EF4-FFF2-40B4-BE49-F238E27FC236}">
                <a16:creationId xmlns:a16="http://schemas.microsoft.com/office/drawing/2014/main" id="{F1B79C12-1E9A-8C7F-F5E5-7D623C2F18B3}"/>
              </a:ext>
            </a:extLst>
          </p:cNvPr>
          <p:cNvSpPr txBox="1"/>
          <p:nvPr/>
        </p:nvSpPr>
        <p:spPr>
          <a:xfrm>
            <a:off x="6246519" y="2088445"/>
            <a:ext cx="26246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dirty="0">
                <a:ea typeface="Calibri"/>
                <a:cs typeface="Calibri"/>
              </a:rPr>
              <a:t> </a:t>
            </a:r>
            <a:r>
              <a:rPr lang="nl-NL" dirty="0" err="1">
                <a:ea typeface="Calibri"/>
                <a:cs typeface="Calibri"/>
              </a:rPr>
              <a:t>request.get</a:t>
            </a:r>
            <a:r>
              <a:rPr lang="nl-NL" dirty="0">
                <a:ea typeface="Calibri"/>
                <a:cs typeface="Calibri"/>
              </a:rPr>
              <a:t>() </a:t>
            </a:r>
            <a:r>
              <a:rPr lang="nl-NL" dirty="0" err="1">
                <a:ea typeface="Calibri"/>
                <a:cs typeface="Calibri"/>
              </a:rPr>
              <a:t>and</a:t>
            </a:r>
            <a:r>
              <a:rPr lang="nl-NL" dirty="0">
                <a:ea typeface="Calibri"/>
                <a:cs typeface="Calibri"/>
              </a:rPr>
              <a:t> </a:t>
            </a:r>
            <a:r>
              <a:rPr lang="nl-NL" dirty="0" err="1">
                <a:ea typeface="Calibri"/>
                <a:cs typeface="Calibri"/>
              </a:rPr>
              <a:t>create</a:t>
            </a:r>
            <a:endParaRPr lang="nl-NL" dirty="0" err="1"/>
          </a:p>
        </p:txBody>
      </p:sp>
      <p:cxnSp>
        <p:nvCxnSpPr>
          <p:cNvPr id="17" name="Rechte verbindingslijn met pijl 16">
            <a:extLst>
              <a:ext uri="{FF2B5EF4-FFF2-40B4-BE49-F238E27FC236}">
                <a16:creationId xmlns:a16="http://schemas.microsoft.com/office/drawing/2014/main" id="{C5D77151-5FCC-1C88-522F-C019F10FD215}"/>
              </a:ext>
            </a:extLst>
          </p:cNvPr>
          <p:cNvCxnSpPr/>
          <p:nvPr/>
        </p:nvCxnSpPr>
        <p:spPr>
          <a:xfrm flipH="1">
            <a:off x="7412801" y="1959328"/>
            <a:ext cx="26341" cy="603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kstvak 18">
            <a:extLst>
              <a:ext uri="{FF2B5EF4-FFF2-40B4-BE49-F238E27FC236}">
                <a16:creationId xmlns:a16="http://schemas.microsoft.com/office/drawing/2014/main" id="{C69B3728-B4DD-9915-8228-B6F20F8C19FA}"/>
              </a:ext>
            </a:extLst>
          </p:cNvPr>
          <p:cNvSpPr txBox="1"/>
          <p:nvPr/>
        </p:nvSpPr>
        <p:spPr>
          <a:xfrm>
            <a:off x="6500518" y="3057408"/>
            <a:ext cx="19943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dirty="0" err="1">
                <a:ea typeface="Calibri"/>
                <a:cs typeface="Calibri"/>
              </a:rPr>
              <a:t>find_all</a:t>
            </a:r>
            <a:r>
              <a:rPr lang="nl-NL" dirty="0">
                <a:ea typeface="Calibri"/>
                <a:cs typeface="Calibri"/>
              </a:rPr>
              <a:t>('</a:t>
            </a:r>
            <a:r>
              <a:rPr lang="nl-NL" dirty="0" err="1">
                <a:ea typeface="Calibri"/>
                <a:cs typeface="Calibri"/>
              </a:rPr>
              <a:t>table</a:t>
            </a:r>
            <a:r>
              <a:rPr lang="nl-NL" dirty="0">
                <a:ea typeface="Calibri"/>
                <a:cs typeface="Calibri"/>
              </a:rPr>
              <a:t>')</a:t>
            </a:r>
          </a:p>
        </p:txBody>
      </p:sp>
      <p:sp>
        <p:nvSpPr>
          <p:cNvPr id="20" name="Rechthoek: afgeronde hoeken 19">
            <a:extLst>
              <a:ext uri="{FF2B5EF4-FFF2-40B4-BE49-F238E27FC236}">
                <a16:creationId xmlns:a16="http://schemas.microsoft.com/office/drawing/2014/main" id="{8B577185-3CB3-81C8-57F1-E8952F449C44}"/>
              </a:ext>
            </a:extLst>
          </p:cNvPr>
          <p:cNvSpPr/>
          <p:nvPr/>
        </p:nvSpPr>
        <p:spPr>
          <a:xfrm>
            <a:off x="6453481" y="3537185"/>
            <a:ext cx="1994370" cy="5362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HTML </a:t>
            </a:r>
            <a:r>
              <a:rPr lang="nl-NL" dirty="0" err="1">
                <a:ea typeface="Calibri"/>
                <a:cs typeface="Calibri"/>
              </a:rPr>
              <a:t>tables</a:t>
            </a:r>
          </a:p>
        </p:txBody>
      </p:sp>
      <p:sp>
        <p:nvSpPr>
          <p:cNvPr id="21" name="Tekstvak 20">
            <a:extLst>
              <a:ext uri="{FF2B5EF4-FFF2-40B4-BE49-F238E27FC236}">
                <a16:creationId xmlns:a16="http://schemas.microsoft.com/office/drawing/2014/main" id="{07557124-5944-969D-D544-4C4A241CB0C9}"/>
              </a:ext>
            </a:extLst>
          </p:cNvPr>
          <p:cNvSpPr txBox="1"/>
          <p:nvPr/>
        </p:nvSpPr>
        <p:spPr>
          <a:xfrm>
            <a:off x="6829777" y="4073408"/>
            <a:ext cx="11100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dirty="0">
                <a:ea typeface="Calibri"/>
                <a:cs typeface="Calibri"/>
              </a:rPr>
              <a:t>   </a:t>
            </a:r>
            <a:r>
              <a:rPr lang="nl-NL" dirty="0" err="1">
                <a:ea typeface="Calibri"/>
                <a:cs typeface="Calibri"/>
              </a:rPr>
              <a:t>parsing</a:t>
            </a:r>
          </a:p>
        </p:txBody>
      </p:sp>
      <p:cxnSp>
        <p:nvCxnSpPr>
          <p:cNvPr id="23" name="Rechte verbindingslijn met pijl 22">
            <a:extLst>
              <a:ext uri="{FF2B5EF4-FFF2-40B4-BE49-F238E27FC236}">
                <a16:creationId xmlns:a16="http://schemas.microsoft.com/office/drawing/2014/main" id="{91F6A32D-4F24-1261-6E8D-01321588CBD2}"/>
              </a:ext>
            </a:extLst>
          </p:cNvPr>
          <p:cNvCxnSpPr>
            <a:cxnSpLocks/>
          </p:cNvCxnSpPr>
          <p:nvPr/>
        </p:nvCxnSpPr>
        <p:spPr>
          <a:xfrm>
            <a:off x="7410920" y="2834217"/>
            <a:ext cx="39509" cy="698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Rechte verbindingslijn met pijl 23">
            <a:extLst>
              <a:ext uri="{FF2B5EF4-FFF2-40B4-BE49-F238E27FC236}">
                <a16:creationId xmlns:a16="http://schemas.microsoft.com/office/drawing/2014/main" id="{9D77629C-DC6A-345E-2EB5-555ECD2A7C4C}"/>
              </a:ext>
            </a:extLst>
          </p:cNvPr>
          <p:cNvCxnSpPr>
            <a:cxnSpLocks/>
          </p:cNvCxnSpPr>
          <p:nvPr/>
        </p:nvCxnSpPr>
        <p:spPr>
          <a:xfrm>
            <a:off x="7439142" y="3972513"/>
            <a:ext cx="1881" cy="566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kstvak 24">
            <a:extLst>
              <a:ext uri="{FF2B5EF4-FFF2-40B4-BE49-F238E27FC236}">
                <a16:creationId xmlns:a16="http://schemas.microsoft.com/office/drawing/2014/main" id="{9D2DAF7E-22C8-B353-050A-4A75D82BF7FF}"/>
              </a:ext>
            </a:extLst>
          </p:cNvPr>
          <p:cNvSpPr txBox="1"/>
          <p:nvPr/>
        </p:nvSpPr>
        <p:spPr>
          <a:xfrm>
            <a:off x="8673629" y="1448741"/>
            <a:ext cx="273755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1200" dirty="0">
                <a:latin typeface="Consolas"/>
              </a:rPr>
              <a:t>https://en.wikipedia.org/w/ </a:t>
            </a:r>
            <a:r>
              <a:rPr lang="nl-NL" sz="1200" dirty="0" err="1">
                <a:latin typeface="Consolas"/>
              </a:rPr>
              <a:t>index.php?title</a:t>
            </a:r>
            <a:r>
              <a:rPr lang="nl-NL" sz="1200" dirty="0">
                <a:latin typeface="Consolas"/>
              </a:rPr>
              <a:t>=List_of_Falcon_9_and_Falcon_Heavy_launches&amp;oldid=1027686922 </a:t>
            </a:r>
          </a:p>
          <a:p>
            <a:endParaRPr lang="nl-NL" sz="1200" dirty="0">
              <a:latin typeface="Consolas"/>
              <a:ea typeface="Calibri"/>
              <a:cs typeface="Calibri"/>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1357</Words>
  <Application>Microsoft Office PowerPoint</Application>
  <PresentationFormat>Breedbeeld</PresentationFormat>
  <Paragraphs>233</Paragraphs>
  <Slides>56</Slides>
  <Notes>5</Notes>
  <HiddenSlides>0</HiddenSlides>
  <MMClips>0</MMClips>
  <ScaleCrop>false</ScaleCrop>
  <HeadingPairs>
    <vt:vector size="4" baseType="variant">
      <vt:variant>
        <vt:lpstr>Thema</vt:lpstr>
      </vt:variant>
      <vt:variant>
        <vt:i4>1</vt:i4>
      </vt:variant>
      <vt:variant>
        <vt:lpstr>Diatitels</vt:lpstr>
      </vt:variant>
      <vt:variant>
        <vt:i4>56</vt:i4>
      </vt:variant>
    </vt:vector>
  </HeadingPairs>
  <TitlesOfParts>
    <vt:vector size="57" baseType="lpstr">
      <vt:lpstr>Custom Design</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Akansha yadav</cp:lastModifiedBy>
  <cp:revision>2783</cp:revision>
  <dcterms:created xsi:type="dcterms:W3CDTF">2021-04-29T18:58:00Z</dcterms:created>
  <dcterms:modified xsi:type="dcterms:W3CDTF">2023-11-24T11:51:39Z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